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3" r:id="rId1"/>
  </p:sldMasterIdLst>
  <p:notesMasterIdLst>
    <p:notesMasterId r:id="rId104"/>
  </p:notesMasterIdLst>
  <p:sldIdLst>
    <p:sldId id="368" r:id="rId2"/>
    <p:sldId id="284" r:id="rId3"/>
    <p:sldId id="364" r:id="rId4"/>
    <p:sldId id="365" r:id="rId5"/>
    <p:sldId id="285" r:id="rId6"/>
    <p:sldId id="287" r:id="rId7"/>
    <p:sldId id="286" r:id="rId8"/>
    <p:sldId id="288" r:id="rId9"/>
    <p:sldId id="289" r:id="rId10"/>
    <p:sldId id="290" r:id="rId11"/>
    <p:sldId id="291"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66" r:id="rId30"/>
    <p:sldId id="312" r:id="rId31"/>
    <p:sldId id="313" r:id="rId32"/>
    <p:sldId id="314" r:id="rId33"/>
    <p:sldId id="315" r:id="rId34"/>
    <p:sldId id="316" r:id="rId35"/>
    <p:sldId id="317" r:id="rId36"/>
    <p:sldId id="318" r:id="rId37"/>
    <p:sldId id="319" r:id="rId38"/>
    <p:sldId id="320" r:id="rId39"/>
    <p:sldId id="321"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46" r:id="rId53"/>
    <p:sldId id="335" r:id="rId54"/>
    <p:sldId id="336" r:id="rId55"/>
    <p:sldId id="337" r:id="rId56"/>
    <p:sldId id="343" r:id="rId57"/>
    <p:sldId id="338" r:id="rId58"/>
    <p:sldId id="339" r:id="rId59"/>
    <p:sldId id="340" r:id="rId60"/>
    <p:sldId id="341" r:id="rId61"/>
    <p:sldId id="342" r:id="rId62"/>
    <p:sldId id="345"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256" r:id="rId81"/>
    <p:sldId id="278" r:id="rId82"/>
    <p:sldId id="257" r:id="rId83"/>
    <p:sldId id="265" r:id="rId84"/>
    <p:sldId id="273" r:id="rId85"/>
    <p:sldId id="262" r:id="rId86"/>
    <p:sldId id="268" r:id="rId87"/>
    <p:sldId id="269" r:id="rId88"/>
    <p:sldId id="270" r:id="rId89"/>
    <p:sldId id="277" r:id="rId90"/>
    <p:sldId id="279" r:id="rId91"/>
    <p:sldId id="259" r:id="rId92"/>
    <p:sldId id="261" r:id="rId93"/>
    <p:sldId id="263" r:id="rId94"/>
    <p:sldId id="260" r:id="rId95"/>
    <p:sldId id="264" r:id="rId96"/>
    <p:sldId id="271" r:id="rId97"/>
    <p:sldId id="275" r:id="rId98"/>
    <p:sldId id="274" r:id="rId99"/>
    <p:sldId id="272" r:id="rId100"/>
    <p:sldId id="281" r:id="rId101"/>
    <p:sldId id="258" r:id="rId102"/>
    <p:sldId id="266"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2" d="100"/>
          <a:sy n="112" d="100"/>
        </p:scale>
        <p:origin x="-1912"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30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6697FE-DA9E-934F-896C-A0D108200769}" type="datetimeFigureOut">
              <a:rPr lang="en-US" smtClean="0"/>
              <a:t>8/19/12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18BA67-A782-D046-B28F-B13EBE63ABF7}" type="slidenum">
              <a:rPr lang="en-US" smtClean="0"/>
              <a:t>‹#›</a:t>
            </a:fld>
            <a:endParaRPr lang="en-US"/>
          </a:p>
        </p:txBody>
      </p:sp>
    </p:spTree>
    <p:extLst>
      <p:ext uri="{BB962C8B-B14F-4D97-AF65-F5344CB8AC3E}">
        <p14:creationId xmlns:p14="http://schemas.microsoft.com/office/powerpoint/2010/main" val="616400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70000" lnSpcReduction="20000"/>
          </a:bodyPr>
          <a:lstStyle/>
          <a:p>
            <a:pPr eaLnBrk="1" hangingPunct="1">
              <a:defRPr/>
            </a:pPr>
            <a:endParaRPr lang="en-US"/>
          </a:p>
        </p:txBody>
      </p:sp>
      <p:sp>
        <p:nvSpPr>
          <p:cNvPr id="4" name="Slide Number Placeholder 3"/>
          <p:cNvSpPr>
            <a:spLocks noGrp="1"/>
          </p:cNvSpPr>
          <p:nvPr>
            <p:ph type="sldNum" sz="quarter" idx="5"/>
          </p:nvPr>
        </p:nvSpPr>
        <p:spPr/>
        <p:txBody>
          <a:bodyPr/>
          <a:lstStyle/>
          <a:p>
            <a:pPr>
              <a:defRPr/>
            </a:pPr>
            <a:fld id="{21C5153C-8B89-754F-BBBD-368DC53C6263}" type="slidenum">
              <a:rPr lang="en-US"/>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621D7-A1A7-6A4E-8C29-54852A1DBA7F}" type="slidenum">
              <a:rPr lang="en-US">
                <a:latin typeface="Arial" pitchFamily="28" charset="0"/>
                <a:ea typeface="ＭＳ Ｐゴシック" pitchFamily="28" charset="-128"/>
                <a:cs typeface="ＭＳ Ｐゴシック" pitchFamily="28" charset="-128"/>
              </a:rPr>
              <a:pPr fontAlgn="base">
                <a:spcBef>
                  <a:spcPct val="0"/>
                </a:spcBef>
                <a:spcAft>
                  <a:spcPct val="0"/>
                </a:spcAft>
              </a:pPr>
              <a:t>63</a:t>
            </a:fld>
            <a:endParaRPr lang="en-US">
              <a:latin typeface="Arial" pitchFamily="28" charset="0"/>
              <a:ea typeface="ＭＳ Ｐゴシック" pitchFamily="28" charset="-128"/>
              <a:cs typeface="ＭＳ Ｐゴシック" pitchFamily="28" charset="-128"/>
            </a:endParaRPr>
          </a:p>
        </p:txBody>
      </p:sp>
      <p:sp>
        <p:nvSpPr>
          <p:cNvPr id="8704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8704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F04F07-8151-DF41-90DE-1F24AB28AFCC}" type="slidenum">
              <a:rPr lang="en-US">
                <a:latin typeface="Arial" pitchFamily="28" charset="0"/>
                <a:ea typeface="ＭＳ Ｐゴシック" pitchFamily="28" charset="-128"/>
                <a:cs typeface="ＭＳ Ｐゴシック" pitchFamily="28" charset="-128"/>
              </a:rPr>
              <a:pPr fontAlgn="base">
                <a:spcBef>
                  <a:spcPct val="0"/>
                </a:spcBef>
                <a:spcAft>
                  <a:spcPct val="0"/>
                </a:spcAft>
              </a:pPr>
              <a:t>64</a:t>
            </a:fld>
            <a:endParaRPr lang="en-US">
              <a:latin typeface="Arial" pitchFamily="28" charset="0"/>
              <a:ea typeface="ＭＳ Ｐゴシック" pitchFamily="28" charset="-128"/>
              <a:cs typeface="ＭＳ Ｐゴシック" pitchFamily="28" charset="-128"/>
            </a:endParaRPr>
          </a:p>
        </p:txBody>
      </p:sp>
      <p:sp>
        <p:nvSpPr>
          <p:cNvPr id="89091"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723FBA-7484-7B4F-B878-A1E9A2F1C4B3}" type="slidenum">
              <a:rPr lang="en-US">
                <a:latin typeface="Arial" pitchFamily="28" charset="0"/>
                <a:ea typeface="ＭＳ Ｐゴシック" pitchFamily="28" charset="-128"/>
                <a:cs typeface="ＭＳ Ｐゴシック" pitchFamily="28" charset="-128"/>
              </a:rPr>
              <a:pPr fontAlgn="base">
                <a:spcBef>
                  <a:spcPct val="0"/>
                </a:spcBef>
                <a:spcAft>
                  <a:spcPct val="0"/>
                </a:spcAft>
              </a:pPr>
              <a:t>65</a:t>
            </a:fld>
            <a:endParaRPr lang="en-US">
              <a:latin typeface="Arial" pitchFamily="28" charset="0"/>
              <a:ea typeface="ＭＳ Ｐゴシック" pitchFamily="28" charset="-128"/>
              <a:cs typeface="ＭＳ Ｐゴシック" pitchFamily="28" charset="-128"/>
            </a:endParaRPr>
          </a:p>
        </p:txBody>
      </p:sp>
      <p:sp>
        <p:nvSpPr>
          <p:cNvPr id="91139"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114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D05B7A-7B8A-C440-8DB1-D5D872716E9D}" type="slidenum">
              <a:rPr lang="en-US">
                <a:latin typeface="Arial" pitchFamily="28" charset="0"/>
                <a:ea typeface="ＭＳ Ｐゴシック" pitchFamily="28" charset="-128"/>
                <a:cs typeface="ＭＳ Ｐゴシック" pitchFamily="28" charset="-128"/>
              </a:rPr>
              <a:pPr fontAlgn="base">
                <a:spcBef>
                  <a:spcPct val="0"/>
                </a:spcBef>
                <a:spcAft>
                  <a:spcPct val="0"/>
                </a:spcAft>
              </a:pPr>
              <a:t>66</a:t>
            </a:fld>
            <a:endParaRPr lang="en-US">
              <a:latin typeface="Arial" pitchFamily="28" charset="0"/>
              <a:ea typeface="ＭＳ Ｐゴシック" pitchFamily="28" charset="-128"/>
              <a:cs typeface="ＭＳ Ｐゴシック" pitchFamily="28" charset="-128"/>
            </a:endParaRPr>
          </a:p>
        </p:txBody>
      </p:sp>
      <p:sp>
        <p:nvSpPr>
          <p:cNvPr id="93187"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318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613543-03DD-AE4A-A128-9296573B8684}" type="slidenum">
              <a:rPr lang="en-US">
                <a:latin typeface="Arial" pitchFamily="28" charset="0"/>
                <a:ea typeface="ＭＳ Ｐゴシック" pitchFamily="28" charset="-128"/>
                <a:cs typeface="ＭＳ Ｐゴシック" pitchFamily="28" charset="-128"/>
              </a:rPr>
              <a:pPr fontAlgn="base">
                <a:spcBef>
                  <a:spcPct val="0"/>
                </a:spcBef>
                <a:spcAft>
                  <a:spcPct val="0"/>
                </a:spcAft>
              </a:pPr>
              <a:t>67</a:t>
            </a:fld>
            <a:endParaRPr lang="en-US">
              <a:latin typeface="Arial" pitchFamily="28" charset="0"/>
              <a:ea typeface="ＭＳ Ｐゴシック" pitchFamily="28" charset="-128"/>
              <a:cs typeface="ＭＳ Ｐゴシック" pitchFamily="28" charset="-128"/>
            </a:endParaRPr>
          </a:p>
        </p:txBody>
      </p:sp>
      <p:sp>
        <p:nvSpPr>
          <p:cNvPr id="95235"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523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15EA23-C905-7B42-890E-D51E610448EF}" type="slidenum">
              <a:rPr lang="en-US">
                <a:ea typeface="ＭＳ Ｐゴシック" pitchFamily="31" charset="-128"/>
                <a:cs typeface="ＭＳ Ｐゴシック" pitchFamily="31" charset="-128"/>
              </a:rPr>
              <a:pPr fontAlgn="base">
                <a:spcBef>
                  <a:spcPct val="0"/>
                </a:spcBef>
                <a:spcAft>
                  <a:spcPct val="0"/>
                </a:spcAft>
                <a:defRPr/>
              </a:pPr>
              <a:t>68</a:t>
            </a:fld>
            <a:endParaRPr lang="en-US">
              <a:ea typeface="ＭＳ Ｐゴシック" pitchFamily="31" charset="-128"/>
              <a:cs typeface="ＭＳ Ｐゴシック" pitchFamily="31" charset="-128"/>
            </a:endParaRPr>
          </a:p>
        </p:txBody>
      </p:sp>
      <p:sp>
        <p:nvSpPr>
          <p:cNvPr id="9728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728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6B0754-43FB-4441-866B-01AD17EA52DE}" type="slidenum">
              <a:rPr lang="en-US">
                <a:ea typeface="ＭＳ Ｐゴシック" pitchFamily="31" charset="-128"/>
                <a:cs typeface="ＭＳ Ｐゴシック" pitchFamily="31" charset="-128"/>
              </a:rPr>
              <a:pPr fontAlgn="base">
                <a:spcBef>
                  <a:spcPct val="0"/>
                </a:spcBef>
                <a:spcAft>
                  <a:spcPct val="0"/>
                </a:spcAft>
                <a:defRPr/>
              </a:pPr>
              <a:t>69</a:t>
            </a:fld>
            <a:endParaRPr lang="en-US">
              <a:ea typeface="ＭＳ Ｐゴシック" pitchFamily="31" charset="-128"/>
              <a:cs typeface="ＭＳ Ｐゴシック" pitchFamily="31" charset="-128"/>
            </a:endParaRPr>
          </a:p>
        </p:txBody>
      </p:sp>
      <p:sp>
        <p:nvSpPr>
          <p:cNvPr id="99331"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933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3F8DF7-CA30-0F49-8072-381CACFFF3BC}" type="slidenum">
              <a:rPr lang="en-US">
                <a:ea typeface="ＭＳ Ｐゴシック" pitchFamily="31" charset="-128"/>
                <a:cs typeface="ＭＳ Ｐゴシック" pitchFamily="31" charset="-128"/>
              </a:rPr>
              <a:pPr fontAlgn="base">
                <a:spcBef>
                  <a:spcPct val="0"/>
                </a:spcBef>
                <a:spcAft>
                  <a:spcPct val="0"/>
                </a:spcAft>
                <a:defRPr/>
              </a:pPr>
              <a:t>70</a:t>
            </a:fld>
            <a:endParaRPr lang="en-US">
              <a:ea typeface="ＭＳ Ｐゴシック" pitchFamily="31" charset="-128"/>
              <a:cs typeface="ＭＳ Ｐゴシック" pitchFamily="31" charset="-128"/>
            </a:endParaRPr>
          </a:p>
        </p:txBody>
      </p:sp>
      <p:sp>
        <p:nvSpPr>
          <p:cNvPr id="101379"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10138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1CF8D9-49C9-2C45-B6DD-87C0C25F2BFA}" type="slidenum">
              <a:rPr lang="en-US">
                <a:ea typeface="ＭＳ Ｐゴシック" pitchFamily="31" charset="-128"/>
                <a:cs typeface="ＭＳ Ｐゴシック" pitchFamily="31" charset="-128"/>
              </a:rPr>
              <a:pPr fontAlgn="base">
                <a:spcBef>
                  <a:spcPct val="0"/>
                </a:spcBef>
                <a:spcAft>
                  <a:spcPct val="0"/>
                </a:spcAft>
                <a:defRPr/>
              </a:pPr>
              <a:t>71</a:t>
            </a:fld>
            <a:endParaRPr lang="en-US">
              <a:ea typeface="ＭＳ Ｐゴシック" pitchFamily="31" charset="-128"/>
              <a:cs typeface="ＭＳ Ｐゴシック" pitchFamily="31" charset="-128"/>
            </a:endParaRPr>
          </a:p>
        </p:txBody>
      </p:sp>
      <p:sp>
        <p:nvSpPr>
          <p:cNvPr id="103427"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10342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D4E551-839C-8348-B84B-17B6ADA2F412}" type="slidenum">
              <a:rPr lang="en-US">
                <a:ea typeface="ＭＳ Ｐゴシック" pitchFamily="31" charset="-128"/>
                <a:cs typeface="ＭＳ Ｐゴシック" pitchFamily="31" charset="-128"/>
              </a:rPr>
              <a:pPr fontAlgn="base">
                <a:spcBef>
                  <a:spcPct val="0"/>
                </a:spcBef>
                <a:spcAft>
                  <a:spcPct val="0"/>
                </a:spcAft>
                <a:defRPr/>
              </a:pPr>
              <a:t>72</a:t>
            </a:fld>
            <a:endParaRPr lang="en-US">
              <a:ea typeface="ＭＳ Ｐゴシック" pitchFamily="31" charset="-128"/>
              <a:cs typeface="ＭＳ Ｐゴシック" pitchFamily="31" charset="-128"/>
            </a:endParaRPr>
          </a:p>
        </p:txBody>
      </p:sp>
      <p:sp>
        <p:nvSpPr>
          <p:cNvPr id="105475"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10547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lIns="91433" tIns="45717" rIns="91433" bIns="45717"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70000" lnSpcReduction="20000"/>
          </a:bodyPr>
          <a:lstStyle/>
          <a:p>
            <a:pPr eaLnBrk="1" hangingPunct="1">
              <a:defRPr/>
            </a:pPr>
            <a:endParaRPr lang="en-US"/>
          </a:p>
        </p:txBody>
      </p:sp>
      <p:sp>
        <p:nvSpPr>
          <p:cNvPr id="4" name="Slide Number Placeholder 3"/>
          <p:cNvSpPr>
            <a:spLocks noGrp="1"/>
          </p:cNvSpPr>
          <p:nvPr>
            <p:ph type="sldNum" sz="quarter" idx="5"/>
          </p:nvPr>
        </p:nvSpPr>
        <p:spPr/>
        <p:txBody>
          <a:bodyPr/>
          <a:lstStyle/>
          <a:p>
            <a:pPr>
              <a:defRPr/>
            </a:pPr>
            <a:fld id="{21C5153C-8B89-754F-BBBD-368DC53C6263}" type="slidenum">
              <a:rPr lang="en-US"/>
              <a:pPr>
                <a:defRPr/>
              </a:pPr>
              <a:t>8</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4AECF9-0D1E-EF4C-8E57-677338AD69CE}" type="slidenum">
              <a:rPr lang="en-US">
                <a:ea typeface="ＭＳ Ｐゴシック" pitchFamily="31" charset="-128"/>
                <a:cs typeface="ＭＳ Ｐゴシック" pitchFamily="31" charset="-128"/>
              </a:rPr>
              <a:pPr fontAlgn="base">
                <a:spcBef>
                  <a:spcPct val="0"/>
                </a:spcBef>
                <a:spcAft>
                  <a:spcPct val="0"/>
                </a:spcAft>
                <a:defRPr/>
              </a:pPr>
              <a:t>73</a:t>
            </a:fld>
            <a:endParaRPr lang="en-US">
              <a:ea typeface="ＭＳ Ｐゴシック" pitchFamily="31" charset="-128"/>
              <a:cs typeface="ＭＳ Ｐゴシック" pitchFamily="31" charset="-128"/>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ea typeface="ＭＳ Ｐゴシック" pitchFamily="28" charset="-128"/>
              <a:cs typeface="ＭＳ Ｐゴシック" pitchFamily="28"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5C3AC7-1592-BD47-83F8-3243FC12D5D8}" type="slidenum">
              <a:rPr lang="en-US" smtClean="0">
                <a:latin typeface="Arial" pitchFamily="28" charset="0"/>
                <a:ea typeface="ＭＳ Ｐゴシック" pitchFamily="28" charset="-128"/>
                <a:cs typeface="ＭＳ Ｐゴシック" pitchFamily="28" charset="-128"/>
              </a:rPr>
              <a:pPr fontAlgn="base">
                <a:spcBef>
                  <a:spcPct val="0"/>
                </a:spcBef>
                <a:spcAft>
                  <a:spcPct val="0"/>
                </a:spcAft>
              </a:pPr>
              <a:t>13</a:t>
            </a:fld>
            <a:endParaRPr lang="en-US" smtClean="0">
              <a:latin typeface="Arial" pitchFamily="28" charset="0"/>
              <a:ea typeface="ＭＳ Ｐゴシック" pitchFamily="28" charset="-128"/>
              <a:cs typeface="ＭＳ Ｐゴシック" pitchFamily="28" charset="-128"/>
            </a:endParaRPr>
          </a:p>
        </p:txBody>
      </p:sp>
      <p:sp>
        <p:nvSpPr>
          <p:cNvPr id="67587"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6758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89933" tIns="44967" rIns="89933" bIns="44967" numCol="1" anchor="t" anchorCtr="0" compatLnSpc="1">
            <a:prstTxWarp prst="textNoShape">
              <a:avLst/>
            </a:prstTxWarp>
          </a:bodyPr>
          <a:lstStyle/>
          <a:p>
            <a:pPr eaLnBrk="1" hangingPunct="1"/>
            <a:r>
              <a:rPr lang="en-US" sz="1400">
                <a:solidFill>
                  <a:srgbClr val="000000"/>
                </a:solidFill>
                <a:latin typeface="Helvetica" pitchFamily="28" charset="0"/>
                <a:ea typeface="ＭＳ Ｐゴシック" pitchFamily="28" charset="-128"/>
                <a:cs typeface="ＭＳ Ｐゴシック" pitchFamily="28" charset="-128"/>
              </a:rPr>
              <a:t>http://hcls1/map/#Kcnip3@2850,Kcnd1@2800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BF0C96-8D35-0A42-AA82-10363BA38D32}" type="slidenum">
              <a:rPr lang="en-US" smtClean="0">
                <a:latin typeface="Arial" pitchFamily="28" charset="0"/>
                <a:ea typeface="ＭＳ Ｐゴシック" pitchFamily="28" charset="-128"/>
                <a:cs typeface="ＭＳ Ｐゴシック" pitchFamily="28" charset="-128"/>
              </a:rPr>
              <a:pPr fontAlgn="base">
                <a:spcBef>
                  <a:spcPct val="0"/>
                </a:spcBef>
                <a:spcAft>
                  <a:spcPct val="0"/>
                </a:spcAft>
              </a:pPr>
              <a:t>14</a:t>
            </a:fld>
            <a:endParaRPr lang="en-US" smtClean="0">
              <a:latin typeface="Arial" pitchFamily="28" charset="0"/>
              <a:ea typeface="ＭＳ Ｐゴシック" pitchFamily="28" charset="-128"/>
              <a:cs typeface="ＭＳ Ｐゴシック" pitchFamily="28" charset="-128"/>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atin typeface="Arial" pitchFamily="28" charset="0"/>
              <a:ea typeface="ＭＳ Ｐゴシック" pitchFamily="28" charset="-128"/>
              <a:cs typeface="ＭＳ Ｐゴシック" pitchFamily="28"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F4CA9D5-3DEE-4D40-B1E1-282D5989D0A8}" type="slidenum">
              <a:rPr lang="en-US"/>
              <a:pPr>
                <a:defRPr/>
              </a:pPr>
              <a:t>15</a:t>
            </a:fld>
            <a:endParaRPr lang="en-US"/>
          </a:p>
        </p:txBody>
      </p:sp>
      <p:sp>
        <p:nvSpPr>
          <p:cNvPr id="36867"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3686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a:ea typeface="ＭＳ Ｐゴシック" pitchFamily="28" charset="-128"/>
              <a:cs typeface="ＭＳ Ｐゴシック" pitchFamily="28"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18BA67-A782-D046-B28F-B13EBE63ABF7}" type="slidenum">
              <a:rPr lang="en-US" smtClean="0"/>
              <a:t>21</a:t>
            </a:fld>
            <a:endParaRPr lang="en-US"/>
          </a:p>
        </p:txBody>
      </p:sp>
    </p:spTree>
    <p:extLst>
      <p:ext uri="{BB962C8B-B14F-4D97-AF65-F5344CB8AC3E}">
        <p14:creationId xmlns:p14="http://schemas.microsoft.com/office/powerpoint/2010/main" val="8322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B9ADF6D-8793-F84C-A78D-482C86804317}" type="slidenum">
              <a:rPr lang="en-US"/>
              <a:pPr>
                <a:defRPr/>
              </a:pPr>
              <a:t>41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2CD5EB-BF49-2B42-AE75-18D3A9A9E727}" type="slidenum">
              <a:rPr lang="en-US"/>
              <a:pPr/>
              <a:t>48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2CD5EB-BF49-2B42-AE75-18D3A9A9E727}" type="slidenum">
              <a:rPr/>
              <a:pPr/>
              <a:t>57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57AF16DE-A0D5-4438-950F-5B1E159C2C2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B5A0444-622D-2945-BFB6-88CF19D6AC3C}" type="datetimeFigureOut">
              <a:rPr lang="en-US" smtClean="0"/>
              <a:t>8/19/12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5A0444-622D-2945-BFB6-88CF19D6AC3C}" type="datetimeFigureOut">
              <a:rPr lang="en-US" smtClean="0"/>
              <a:t>8/19/12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8C19A7EF-8359-904F-8946-1915090577E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5A0444-622D-2945-BFB6-88CF19D6AC3C}" type="datetimeFigureOut">
              <a:rPr lang="en-US" smtClean="0"/>
              <a:t>8/19/12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9A7EF-8359-904F-8946-1915090577E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B5A0444-622D-2945-BFB6-88CF19D6AC3C}" type="datetimeFigureOut">
              <a:rPr lang="en-US" smtClean="0"/>
              <a:t>8/19/12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19A7EF-8359-904F-8946-1915090577E0}"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B5A0444-622D-2945-BFB6-88CF19D6AC3C}" type="datetimeFigureOut">
              <a:rPr lang="en-US" smtClean="0"/>
              <a:t>8/19/12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9A7EF-8359-904F-8946-1915090577E0}"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BB5A0444-622D-2945-BFB6-88CF19D6AC3C}" type="datetimeFigureOut">
              <a:rPr lang="en-US" smtClean="0"/>
              <a:t>8/19/12</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8C19A7EF-8359-904F-8946-1915090577E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purl.obolibrary.org/obo/bfo/2012-07-20/Reference.htm" TargetMode="External"/><Relationship Id="rId4" Type="http://schemas.openxmlformats.org/officeDocument/2006/relationships/hyperlink" Target="http://purl.obolibrary.org/obo/bfo/2012-07-20/Reference" TargetMode="External"/><Relationship Id="rId5" Type="http://schemas.openxmlformats.org/officeDocument/2006/relationships/hyperlink" Target="http://purl.obolibrary.org/obo/bfo/2012-07-20/bfo.owl" TargetMode="External"/><Relationship Id="rId6" Type="http://schemas.openxmlformats.org/officeDocument/2006/relationships/hyperlink" Target="http://purl.obolibrary.org/obo/bfo/2012-07-20/fol.pdf" TargetMode="External"/><Relationship Id="rId7" Type="http://schemas.openxmlformats.org/officeDocument/2006/relationships/hyperlink" Target="http://groups.google.com/d/forum/bfo-owl-devel" TargetMode="External"/><Relationship Id="rId8" Type="http://schemas.openxmlformats.org/officeDocument/2006/relationships/hyperlink" Target="http://code.google.com/p/bfo/issues/list" TargetMode="External"/><Relationship Id="rId1" Type="http://schemas.openxmlformats.org/officeDocument/2006/relationships/slideLayout" Target="../slideLayouts/slideLayout2.xml"/><Relationship Id="rId2" Type="http://schemas.openxmlformats.org/officeDocument/2006/relationships/hyperlink" Target="http://purl.obolibrary.org/obo/bfo/2012-07-20/ReleaseNote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lickr.com/photos/dullhunk/422076496/" TargetMode="Externa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cs.unm.edu/~mccune/mace4/" TargetMode="External"/><Relationship Id="rId4" Type="http://schemas.openxmlformats.org/officeDocument/2006/relationships/hyperlink" Target="http://www.dbai.tuwien.ac.at/proj/dlv/" TargetMode="External"/><Relationship Id="rId1" Type="http://schemas.openxmlformats.org/officeDocument/2006/relationships/slideLayout" Target="../slideLayouts/slideLayout2.xml"/><Relationship Id="rId2" Type="http://schemas.openxmlformats.org/officeDocument/2006/relationships/hyperlink" Target="http://www.cl.cam.ac.uk/research/hvg/Isabel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url.obolibrary.org/obo/bfo.ow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url.obolibrary.org/obo/bfo/2012-07-20/bfo.ow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image" Target="../media/image40.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94.xml.rels><?xml version="1.0" encoding="UTF-8" standalone="yes"?>
<Relationships xmlns="http://schemas.openxmlformats.org/package/2006/relationships"><Relationship Id="rId3" Type="http://schemas.openxmlformats.org/officeDocument/2006/relationships/hyperlink" Target="http://protege.stanford.edu/download/download.html" TargetMode="External"/><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777" y="431084"/>
            <a:ext cx="8226397" cy="3471963"/>
          </a:xfrm>
        </p:spPr>
        <p:txBody>
          <a:bodyPr>
            <a:noAutofit/>
          </a:bodyPr>
          <a:lstStyle/>
          <a:p>
            <a:pPr>
              <a:lnSpc>
                <a:spcPts val="7000"/>
              </a:lnSpc>
            </a:pPr>
            <a:r>
              <a:rPr lang="en-US" sz="5400" b="1" dirty="0" smtClean="0"/>
              <a:t>Formalization and implementation of BFO 2 with a focus on the OWL implementation</a:t>
            </a:r>
            <a:endParaRPr lang="en-US" sz="5400" b="1" dirty="0"/>
          </a:p>
        </p:txBody>
      </p:sp>
      <p:sp>
        <p:nvSpPr>
          <p:cNvPr id="4" name="Subtitle 3"/>
          <p:cNvSpPr>
            <a:spLocks noGrp="1"/>
          </p:cNvSpPr>
          <p:nvPr>
            <p:ph type="subTitle" idx="1"/>
          </p:nvPr>
        </p:nvSpPr>
        <p:spPr>
          <a:xfrm>
            <a:off x="2119089" y="4155946"/>
            <a:ext cx="6727375" cy="1801369"/>
          </a:xfrm>
        </p:spPr>
        <p:txBody>
          <a:bodyPr>
            <a:normAutofit/>
          </a:bodyPr>
          <a:lstStyle/>
          <a:p>
            <a:pPr>
              <a:lnSpc>
                <a:spcPts val="4000"/>
              </a:lnSpc>
            </a:pPr>
            <a:r>
              <a:rPr lang="en-US" sz="3200" dirty="0" smtClean="0"/>
              <a:t>With an introduction to some of the underlying technologies</a:t>
            </a:r>
            <a:endParaRPr lang="en-US" sz="3200" dirty="0"/>
          </a:p>
        </p:txBody>
      </p:sp>
      <p:sp>
        <p:nvSpPr>
          <p:cNvPr id="3" name="TextBox 2"/>
          <p:cNvSpPr txBox="1"/>
          <p:nvPr/>
        </p:nvSpPr>
        <p:spPr>
          <a:xfrm>
            <a:off x="3396559" y="6219197"/>
            <a:ext cx="4851471" cy="369332"/>
          </a:xfrm>
          <a:prstGeom prst="rect">
            <a:avLst/>
          </a:prstGeom>
          <a:noFill/>
        </p:spPr>
        <p:txBody>
          <a:bodyPr wrap="none" rtlCol="0">
            <a:spAutoFit/>
          </a:bodyPr>
          <a:lstStyle/>
          <a:p>
            <a:r>
              <a:rPr lang="en-US" b="1" dirty="0" smtClean="0"/>
              <a:t>Alan Ruttenberg</a:t>
            </a:r>
            <a:r>
              <a:rPr lang="en-US" dirty="0" smtClean="0"/>
              <a:t>, University at Buffalo, 2012-08-18</a:t>
            </a:r>
            <a:endParaRPr lang="en-US" dirty="0"/>
          </a:p>
        </p:txBody>
      </p:sp>
    </p:spTree>
    <p:extLst>
      <p:ext uri="{BB962C8B-B14F-4D97-AF65-F5344CB8AC3E}">
        <p14:creationId xmlns:p14="http://schemas.microsoft.com/office/powerpoint/2010/main" val="41487525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448" y="503238"/>
            <a:ext cx="8628685" cy="868362"/>
          </a:xfrm>
        </p:spPr>
        <p:txBody>
          <a:bodyPr/>
          <a:lstStyle/>
          <a:p>
            <a:r>
              <a:rPr lang="en-US" dirty="0" smtClean="0"/>
              <a:t>The semantic web in a nutshell</a:t>
            </a:r>
          </a:p>
        </p:txBody>
      </p:sp>
      <p:sp>
        <p:nvSpPr>
          <p:cNvPr id="3" name="Content Placeholder 2"/>
          <p:cNvSpPr>
            <a:spLocks noGrp="1"/>
          </p:cNvSpPr>
          <p:nvPr>
            <p:ph idx="1"/>
          </p:nvPr>
        </p:nvSpPr>
        <p:spPr>
          <a:xfrm>
            <a:off x="553188" y="1513769"/>
            <a:ext cx="8547120" cy="5010722"/>
          </a:xfrm>
        </p:spPr>
        <p:txBody>
          <a:bodyPr>
            <a:noAutofit/>
          </a:bodyPr>
          <a:lstStyle/>
          <a:p>
            <a:r>
              <a:rPr lang="en-US" sz="3200" i="1" dirty="0" smtClean="0"/>
              <a:t>Adds to </a:t>
            </a:r>
            <a:r>
              <a:rPr lang="en-US" sz="3200" dirty="0" smtClean="0"/>
              <a:t>web standards and practices encouraging</a:t>
            </a:r>
          </a:p>
          <a:p>
            <a:pPr lvl="1"/>
            <a:r>
              <a:rPr lang="en-US" sz="2800" dirty="0" smtClean="0"/>
              <a:t>Unambiguous names for things, classes, and relationships</a:t>
            </a:r>
          </a:p>
          <a:p>
            <a:pPr lvl="1"/>
            <a:r>
              <a:rPr lang="en-US" sz="2800" dirty="0" smtClean="0"/>
              <a:t>Well organized and documented in ontologies</a:t>
            </a:r>
          </a:p>
          <a:p>
            <a:pPr lvl="1"/>
            <a:r>
              <a:rPr lang="en-US" sz="2800" dirty="0" smtClean="0"/>
              <a:t>With data expressed using uniform knowledge representation languages</a:t>
            </a:r>
          </a:p>
          <a:p>
            <a:pPr lvl="1"/>
            <a:r>
              <a:rPr lang="en-US" sz="2800" dirty="0" smtClean="0"/>
              <a:t>To enable computationally assisted exploitation of information </a:t>
            </a:r>
          </a:p>
          <a:p>
            <a:pPr lvl="1"/>
            <a:r>
              <a:rPr lang="en-US" sz="2800" dirty="0" smtClean="0"/>
              <a:t>That can be easily integrated from different sources</a:t>
            </a:r>
          </a:p>
          <a:p>
            <a:pPr lvl="1"/>
            <a:r>
              <a:rPr lang="en-US" sz="2800" dirty="0" smtClean="0"/>
              <a:t>Both within and across public and organizational boundaries</a:t>
            </a:r>
          </a:p>
        </p:txBody>
      </p:sp>
    </p:spTree>
    <p:extLst>
      <p:ext uri="{BB962C8B-B14F-4D97-AF65-F5344CB8AC3E}">
        <p14:creationId xmlns:p14="http://schemas.microsoft.com/office/powerpoint/2010/main" val="51773988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65882"/>
            <a:ext cx="7313613" cy="868362"/>
          </a:xfrm>
        </p:spPr>
        <p:txBody>
          <a:bodyPr/>
          <a:lstStyle/>
          <a:p>
            <a:r>
              <a:rPr lang="en-US" dirty="0" smtClean="0"/>
              <a:t>Known issues in BFO 2</a:t>
            </a:r>
            <a:endParaRPr lang="en-US" dirty="0"/>
          </a:p>
        </p:txBody>
      </p:sp>
      <p:sp>
        <p:nvSpPr>
          <p:cNvPr id="3" name="Content Placeholder 2"/>
          <p:cNvSpPr>
            <a:spLocks noGrp="1"/>
          </p:cNvSpPr>
          <p:nvPr>
            <p:ph idx="1"/>
          </p:nvPr>
        </p:nvSpPr>
        <p:spPr>
          <a:xfrm>
            <a:off x="914400" y="1343583"/>
            <a:ext cx="7424218" cy="5486400"/>
          </a:xfrm>
        </p:spPr>
        <p:txBody>
          <a:bodyPr>
            <a:noAutofit/>
          </a:bodyPr>
          <a:lstStyle/>
          <a:p>
            <a:pPr>
              <a:lnSpc>
                <a:spcPts val="2000"/>
              </a:lnSpc>
              <a:spcBef>
                <a:spcPts val="1000"/>
              </a:spcBef>
            </a:pPr>
            <a:r>
              <a:rPr lang="en-US" sz="2200" dirty="0" smtClean="0"/>
              <a:t>Permanent generic parthood, and similar. Can’t say, currently, that at all times every independent continuant is located in some spatial region (different ones at different times)</a:t>
            </a:r>
          </a:p>
          <a:p>
            <a:pPr>
              <a:lnSpc>
                <a:spcPts val="2000"/>
              </a:lnSpc>
              <a:spcBef>
                <a:spcPts val="1000"/>
              </a:spcBef>
            </a:pPr>
            <a:r>
              <a:rPr lang="en-US" sz="2200" dirty="0" smtClean="0"/>
              <a:t>Support for granularity (what to do about has grain relation in use in some ontologies)</a:t>
            </a:r>
          </a:p>
          <a:p>
            <a:pPr>
              <a:lnSpc>
                <a:spcPts val="2000"/>
              </a:lnSpc>
              <a:spcBef>
                <a:spcPts val="1000"/>
              </a:spcBef>
            </a:pPr>
            <a:r>
              <a:rPr lang="en-US" sz="2200" dirty="0" smtClean="0"/>
              <a:t>Stages (temporal parts of history). Need to </a:t>
            </a:r>
            <a:r>
              <a:rPr lang="en-US" sz="2200" dirty="0" err="1"/>
              <a:t>a</a:t>
            </a:r>
            <a:r>
              <a:rPr lang="en-US" sz="2200" dirty="0" err="1" smtClean="0"/>
              <a:t>xiomitizing</a:t>
            </a:r>
            <a:r>
              <a:rPr lang="en-US" sz="2200" dirty="0" smtClean="0"/>
              <a:t> that they map uniquely to the material entity the history is of.</a:t>
            </a:r>
          </a:p>
          <a:p>
            <a:pPr>
              <a:lnSpc>
                <a:spcPts val="2000"/>
              </a:lnSpc>
              <a:spcBef>
                <a:spcPts val="1000"/>
              </a:spcBef>
            </a:pPr>
            <a:r>
              <a:rPr lang="en-US" sz="2200" dirty="0" smtClean="0"/>
              <a:t>Review of reference and completion of adding axioms. Feedback from OWL implementation back into reference.</a:t>
            </a:r>
          </a:p>
          <a:p>
            <a:pPr>
              <a:lnSpc>
                <a:spcPts val="2000"/>
              </a:lnSpc>
            </a:pPr>
            <a:r>
              <a:rPr lang="en-US" sz="2200" dirty="0" smtClean="0"/>
              <a:t>Only relation relating site to host is continuant part of</a:t>
            </a:r>
            <a:endParaRPr lang="en-US" sz="2200" dirty="0"/>
          </a:p>
          <a:p>
            <a:pPr>
              <a:lnSpc>
                <a:spcPts val="2000"/>
              </a:lnSpc>
            </a:pPr>
            <a:r>
              <a:rPr lang="en-US" sz="2200" dirty="0" smtClean="0"/>
              <a:t>How to relate process profile to, e.g.  </a:t>
            </a:r>
            <a:r>
              <a:rPr lang="en-US" sz="2200" dirty="0"/>
              <a:t>q</a:t>
            </a:r>
            <a:r>
              <a:rPr lang="en-US" sz="2200" dirty="0" smtClean="0"/>
              <a:t>ualities they profile</a:t>
            </a:r>
            <a:endParaRPr lang="en-US" sz="2200" dirty="0"/>
          </a:p>
        </p:txBody>
      </p:sp>
    </p:spTree>
    <p:extLst>
      <p:ext uri="{BB962C8B-B14F-4D97-AF65-F5344CB8AC3E}">
        <p14:creationId xmlns:p14="http://schemas.microsoft.com/office/powerpoint/2010/main" val="259960568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811682" y="1735138"/>
            <a:ext cx="8229600" cy="4528486"/>
          </a:xfrm>
        </p:spPr>
        <p:txBody>
          <a:bodyPr>
            <a:noAutofit/>
          </a:bodyPr>
          <a:lstStyle/>
          <a:p>
            <a:pPr>
              <a:lnSpc>
                <a:spcPts val="1600"/>
              </a:lnSpc>
              <a:spcBef>
                <a:spcPts val="1000"/>
              </a:spcBef>
            </a:pPr>
            <a:r>
              <a:rPr lang="en-US" sz="2200" dirty="0" smtClean="0"/>
              <a:t>Release notes (start here)</a:t>
            </a:r>
          </a:p>
          <a:p>
            <a:pPr lvl="1">
              <a:lnSpc>
                <a:spcPts val="1600"/>
              </a:lnSpc>
              <a:spcBef>
                <a:spcPts val="1000"/>
              </a:spcBef>
            </a:pPr>
            <a:r>
              <a:rPr lang="en-US" dirty="0" smtClean="0">
                <a:hlinkClick r:id="rId2"/>
              </a:rPr>
              <a:t>http</a:t>
            </a:r>
            <a:r>
              <a:rPr lang="en-US" dirty="0">
                <a:hlinkClick r:id="rId2"/>
              </a:rPr>
              <a:t>://purl.obolibrary.org/obo/bfo/2012-07-20/ReleaseNotes</a:t>
            </a:r>
            <a:endParaRPr lang="en-US" dirty="0" smtClean="0">
              <a:hlinkClick r:id="rId3"/>
            </a:endParaRPr>
          </a:p>
          <a:p>
            <a:pPr>
              <a:lnSpc>
                <a:spcPts val="1600"/>
              </a:lnSpc>
              <a:spcBef>
                <a:spcPts val="1000"/>
              </a:spcBef>
            </a:pPr>
            <a:r>
              <a:rPr lang="en-US" sz="2200" dirty="0" smtClean="0"/>
              <a:t>Reference document</a:t>
            </a:r>
            <a:endParaRPr lang="en-US" sz="2200" dirty="0"/>
          </a:p>
          <a:p>
            <a:pPr lvl="1">
              <a:lnSpc>
                <a:spcPts val="1600"/>
              </a:lnSpc>
              <a:spcBef>
                <a:spcPts val="1000"/>
              </a:spcBef>
            </a:pPr>
            <a:r>
              <a:rPr lang="en-US" dirty="0">
                <a:hlinkClick r:id="rId4"/>
              </a:rPr>
              <a:t>http://purl.obolibrary.org/obo/bfo/2012-07-20/Reference</a:t>
            </a:r>
            <a:r>
              <a:rPr lang="en-US" dirty="0"/>
              <a:t> </a:t>
            </a:r>
          </a:p>
          <a:p>
            <a:pPr lvl="1">
              <a:lnSpc>
                <a:spcPts val="1600"/>
              </a:lnSpc>
              <a:spcBef>
                <a:spcPts val="1000"/>
              </a:spcBef>
            </a:pPr>
            <a:r>
              <a:rPr lang="en-US" dirty="0" smtClean="0">
                <a:hlinkClick r:id="rId3"/>
              </a:rPr>
              <a:t>http://purl.obolibrary.org</a:t>
            </a:r>
            <a:r>
              <a:rPr lang="en-US" dirty="0">
                <a:hlinkClick r:id="rId3"/>
              </a:rPr>
              <a:t>/obo/bfo/2012-07-20/</a:t>
            </a:r>
            <a:r>
              <a:rPr lang="en-US" dirty="0" smtClean="0">
                <a:hlinkClick r:id="rId3"/>
              </a:rPr>
              <a:t>Reference.htm</a:t>
            </a:r>
            <a:r>
              <a:rPr lang="en-US" dirty="0" smtClean="0"/>
              <a:t> </a:t>
            </a:r>
          </a:p>
          <a:p>
            <a:pPr>
              <a:lnSpc>
                <a:spcPts val="1600"/>
              </a:lnSpc>
              <a:spcBef>
                <a:spcPts val="1000"/>
              </a:spcBef>
            </a:pPr>
            <a:r>
              <a:rPr lang="en-US" sz="2200" dirty="0" smtClean="0"/>
              <a:t>OWL Document</a:t>
            </a:r>
            <a:endParaRPr lang="en-US" sz="2200" dirty="0"/>
          </a:p>
          <a:p>
            <a:pPr lvl="1">
              <a:lnSpc>
                <a:spcPts val="1600"/>
              </a:lnSpc>
              <a:spcBef>
                <a:spcPts val="1000"/>
              </a:spcBef>
            </a:pPr>
            <a:r>
              <a:rPr lang="en-US" dirty="0" smtClean="0">
                <a:hlinkClick r:id="rId5"/>
              </a:rPr>
              <a:t>http</a:t>
            </a:r>
            <a:r>
              <a:rPr lang="en-US" dirty="0">
                <a:hlinkClick r:id="rId5"/>
              </a:rPr>
              <a:t>://purl.obolibrary.org/obo/bfo/2012-07-20</a:t>
            </a:r>
            <a:r>
              <a:rPr lang="en-US" dirty="0" smtClean="0">
                <a:hlinkClick r:id="rId5"/>
              </a:rPr>
              <a:t>/bfo.owl</a:t>
            </a:r>
            <a:endParaRPr lang="en-US" dirty="0" smtClean="0"/>
          </a:p>
          <a:p>
            <a:pPr>
              <a:lnSpc>
                <a:spcPts val="1600"/>
              </a:lnSpc>
              <a:spcBef>
                <a:spcPts val="1000"/>
              </a:spcBef>
            </a:pPr>
            <a:r>
              <a:rPr lang="en-US" sz="2200" dirty="0" smtClean="0"/>
              <a:t>First order logic formulation	 </a:t>
            </a:r>
          </a:p>
          <a:p>
            <a:pPr lvl="1">
              <a:lnSpc>
                <a:spcPts val="1600"/>
              </a:lnSpc>
              <a:spcBef>
                <a:spcPts val="1000"/>
              </a:spcBef>
            </a:pPr>
            <a:r>
              <a:rPr lang="en-US" dirty="0" smtClean="0">
                <a:hlinkClick r:id="rId6"/>
              </a:rPr>
              <a:t>http://purl.obolibrary.org/obo/bfo/2012-07-20/fol.pdf</a:t>
            </a:r>
            <a:r>
              <a:rPr lang="en-US" dirty="0" smtClean="0"/>
              <a:t> </a:t>
            </a:r>
          </a:p>
          <a:p>
            <a:pPr>
              <a:lnSpc>
                <a:spcPts val="1600"/>
              </a:lnSpc>
              <a:spcBef>
                <a:spcPts val="1000"/>
              </a:spcBef>
            </a:pPr>
            <a:r>
              <a:rPr lang="en-US" sz="2200" dirty="0" smtClean="0"/>
              <a:t>Discussion list</a:t>
            </a:r>
          </a:p>
          <a:p>
            <a:pPr lvl="1">
              <a:lnSpc>
                <a:spcPts val="1600"/>
              </a:lnSpc>
              <a:spcBef>
                <a:spcPts val="1000"/>
              </a:spcBef>
            </a:pPr>
            <a:r>
              <a:rPr lang="en-US" dirty="0" smtClean="0">
                <a:hlinkClick r:id="rId7"/>
              </a:rPr>
              <a:t>http://groups.google.com/d/forum/bfo-owl-devel</a:t>
            </a:r>
            <a:r>
              <a:rPr lang="en-US" dirty="0" smtClean="0"/>
              <a:t> </a:t>
            </a:r>
          </a:p>
          <a:p>
            <a:pPr>
              <a:lnSpc>
                <a:spcPts val="1600"/>
              </a:lnSpc>
              <a:spcBef>
                <a:spcPts val="1000"/>
              </a:spcBef>
            </a:pPr>
            <a:r>
              <a:rPr lang="en-US" sz="2200" dirty="0" smtClean="0"/>
              <a:t>Tracker/Issues list</a:t>
            </a:r>
          </a:p>
          <a:p>
            <a:pPr lvl="1">
              <a:lnSpc>
                <a:spcPts val="1600"/>
              </a:lnSpc>
              <a:spcBef>
                <a:spcPts val="1000"/>
              </a:spcBef>
            </a:pPr>
            <a:r>
              <a:rPr lang="en-US" dirty="0">
                <a:hlinkClick r:id="rId8"/>
              </a:rPr>
              <a:t>http://code.google.com/p/bfo/issues/</a:t>
            </a:r>
            <a:r>
              <a:rPr lang="en-US" dirty="0" smtClean="0">
                <a:hlinkClick r:id="rId8"/>
              </a:rPr>
              <a:t>list</a:t>
            </a:r>
            <a:r>
              <a:rPr lang="en-US" dirty="0" smtClean="0"/>
              <a:t> </a:t>
            </a:r>
            <a:endParaRPr lang="en-US" dirty="0"/>
          </a:p>
          <a:p>
            <a:pPr marL="0" indent="0">
              <a:lnSpc>
                <a:spcPts val="1600"/>
              </a:lnSpc>
              <a:spcBef>
                <a:spcPts val="1000"/>
              </a:spcBef>
              <a:buNone/>
            </a:pPr>
            <a:endParaRPr lang="en-US" sz="2200" dirty="0"/>
          </a:p>
          <a:p>
            <a:pPr>
              <a:lnSpc>
                <a:spcPts val="1600"/>
              </a:lnSpc>
              <a:spcBef>
                <a:spcPts val="1000"/>
              </a:spcBef>
            </a:pPr>
            <a:endParaRPr lang="en-US" sz="2200" dirty="0"/>
          </a:p>
        </p:txBody>
      </p:sp>
    </p:spTree>
    <p:extLst>
      <p:ext uri="{BB962C8B-B14F-4D97-AF65-F5344CB8AC3E}">
        <p14:creationId xmlns:p14="http://schemas.microsoft.com/office/powerpoint/2010/main" val="111439992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92500"/>
          </a:bodyPr>
          <a:lstStyle/>
          <a:p>
            <a:r>
              <a:rPr lang="en-US" b="1" dirty="0" smtClean="0"/>
              <a:t>Recent contributors</a:t>
            </a:r>
            <a:r>
              <a:rPr lang="en-US" dirty="0" smtClean="0"/>
              <a:t>: Mauricio </a:t>
            </a:r>
            <a:r>
              <a:rPr lang="en-US" dirty="0"/>
              <a:t>Almeida, Thomas Bittner, Jonathan Bona, Mathias </a:t>
            </a:r>
            <a:r>
              <a:rPr lang="en-US" dirty="0" err="1"/>
              <a:t>Brochhausen</a:t>
            </a:r>
            <a:r>
              <a:rPr lang="en-US" dirty="0"/>
              <a:t>, Werner </a:t>
            </a:r>
            <a:r>
              <a:rPr lang="en-US" dirty="0" err="1"/>
              <a:t>Ceusters</a:t>
            </a:r>
            <a:r>
              <a:rPr lang="en-US" dirty="0"/>
              <a:t>, Mélanie Courtot, Randall </a:t>
            </a:r>
            <a:r>
              <a:rPr lang="en-US" dirty="0" err="1"/>
              <a:t>Dipert</a:t>
            </a:r>
            <a:r>
              <a:rPr lang="en-US" dirty="0"/>
              <a:t>, Bill Duncan, Janna Hastings, Albert Goldfain, Leonard </a:t>
            </a:r>
            <a:r>
              <a:rPr lang="en-US" dirty="0" err="1"/>
              <a:t>Jacuzzo</a:t>
            </a:r>
            <a:r>
              <a:rPr lang="en-US" dirty="0"/>
              <a:t>, </a:t>
            </a:r>
            <a:r>
              <a:rPr lang="en-US" dirty="0" err="1"/>
              <a:t>Ludger</a:t>
            </a:r>
            <a:r>
              <a:rPr lang="en-US" dirty="0"/>
              <a:t> Jansen, Pierre </a:t>
            </a:r>
            <a:r>
              <a:rPr lang="en-US" dirty="0" err="1"/>
              <a:t>Grenon</a:t>
            </a:r>
            <a:r>
              <a:rPr lang="en-US" dirty="0"/>
              <a:t>, Larry Hunter, Chris Mungall, Fabian Neuhaus, David Osumi-Sutherland, Bjoern Peters, Mark </a:t>
            </a:r>
            <a:r>
              <a:rPr lang="en-US" dirty="0" err="1"/>
              <a:t>Ressler</a:t>
            </a:r>
            <a:r>
              <a:rPr lang="en-US" dirty="0"/>
              <a:t>, Robert </a:t>
            </a:r>
            <a:r>
              <a:rPr lang="en-US" dirty="0" err="1"/>
              <a:t>Rovetto</a:t>
            </a:r>
            <a:r>
              <a:rPr lang="en-US" dirty="0"/>
              <a:t>, Ron </a:t>
            </a:r>
            <a:r>
              <a:rPr lang="en-US" dirty="0" err="1"/>
              <a:t>Rudnicki</a:t>
            </a:r>
            <a:r>
              <a:rPr lang="en-US" dirty="0"/>
              <a:t>, Alan Ruttenberg, Stefan Schulz, Barry Smith</a:t>
            </a:r>
            <a:r>
              <a:rPr lang="en-US" dirty="0" smtClean="0"/>
              <a:t>.</a:t>
            </a:r>
          </a:p>
          <a:p>
            <a:r>
              <a:rPr lang="en-US" b="1" dirty="0" smtClean="0"/>
              <a:t>Special thanks </a:t>
            </a:r>
            <a:r>
              <a:rPr lang="en-US" dirty="0" smtClean="0"/>
              <a:t>to Stefan Schulz, Janna Hastings, Melanie Courtot for review of the OWL document, and Mathias </a:t>
            </a:r>
            <a:r>
              <a:rPr lang="en-US" dirty="0" err="1" smtClean="0"/>
              <a:t>Brochhausen</a:t>
            </a:r>
            <a:r>
              <a:rPr lang="en-US" dirty="0" smtClean="0"/>
              <a:t> for ideas for this presentation.</a:t>
            </a:r>
            <a:endParaRPr lang="en-US" dirty="0"/>
          </a:p>
        </p:txBody>
      </p:sp>
    </p:spTree>
    <p:extLst>
      <p:ext uri="{BB962C8B-B14F-4D97-AF65-F5344CB8AC3E}">
        <p14:creationId xmlns:p14="http://schemas.microsoft.com/office/powerpoint/2010/main" val="40678486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pPr>
              <a:lnSpc>
                <a:spcPct val="80000"/>
              </a:lnSpc>
            </a:pPr>
            <a:r>
              <a:rPr lang="en-US"/>
              <a:t>Some elements of a future web hoped for by semantic web researchers</a:t>
            </a:r>
          </a:p>
        </p:txBody>
      </p:sp>
      <p:sp>
        <p:nvSpPr>
          <p:cNvPr id="3" name="Content Placeholder 2"/>
          <p:cNvSpPr>
            <a:spLocks noGrp="1"/>
          </p:cNvSpPr>
          <p:nvPr>
            <p:ph idx="1"/>
          </p:nvPr>
        </p:nvSpPr>
        <p:spPr>
          <a:xfrm>
            <a:off x="457200" y="1722437"/>
            <a:ext cx="8229600" cy="4525963"/>
          </a:xfrm>
        </p:spPr>
        <p:txBody>
          <a:bodyPr>
            <a:noAutofit/>
          </a:bodyPr>
          <a:lstStyle/>
          <a:p>
            <a:pPr>
              <a:lnSpc>
                <a:spcPts val="2800"/>
              </a:lnSpc>
              <a:spcBef>
                <a:spcPts val="1000"/>
              </a:spcBef>
            </a:pPr>
            <a:r>
              <a:rPr lang="en-US" sz="2800" dirty="0"/>
              <a:t>A web where you can make precise scientific queries on a scale that </a:t>
            </a:r>
            <a:r>
              <a:rPr lang="en-US" sz="2800" dirty="0" err="1"/>
              <a:t>google</a:t>
            </a:r>
            <a:r>
              <a:rPr lang="en-US" sz="2800" dirty="0"/>
              <a:t> now makes available less precise queries</a:t>
            </a:r>
          </a:p>
          <a:p>
            <a:pPr>
              <a:lnSpc>
                <a:spcPts val="2800"/>
              </a:lnSpc>
              <a:spcBef>
                <a:spcPts val="1000"/>
              </a:spcBef>
            </a:pPr>
            <a:r>
              <a:rPr lang="en-US" sz="2800" dirty="0"/>
              <a:t>A web with autonomous agents that you can trust to do tasks for you</a:t>
            </a:r>
          </a:p>
          <a:p>
            <a:pPr>
              <a:lnSpc>
                <a:spcPts val="2800"/>
              </a:lnSpc>
              <a:spcBef>
                <a:spcPts val="1000"/>
              </a:spcBef>
            </a:pPr>
            <a:r>
              <a:rPr lang="en-US" sz="2800" dirty="0"/>
              <a:t>The same cut and paste fluidity with which we can build web pages, but for scientific analysis and visualization</a:t>
            </a:r>
          </a:p>
          <a:p>
            <a:pPr>
              <a:lnSpc>
                <a:spcPts val="2800"/>
              </a:lnSpc>
              <a:spcBef>
                <a:spcPts val="1000"/>
              </a:spcBef>
            </a:pPr>
            <a:r>
              <a:rPr lang="en-US" sz="2800" dirty="0"/>
              <a:t>Increased scientific productivity because of the availability of knowledge to people with many different skills</a:t>
            </a:r>
          </a:p>
          <a:p>
            <a:pPr>
              <a:lnSpc>
                <a:spcPts val="2800"/>
              </a:lnSpc>
              <a:spcBef>
                <a:spcPts val="1000"/>
              </a:spcBef>
            </a:pPr>
            <a:endParaRPr lang="en-US" sz="2800" dirty="0"/>
          </a:p>
        </p:txBody>
      </p:sp>
    </p:spTree>
    <p:extLst>
      <p:ext uri="{BB962C8B-B14F-4D97-AF65-F5344CB8AC3E}">
        <p14:creationId xmlns:p14="http://schemas.microsoft.com/office/powerpoint/2010/main" val="6330870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840" y="503238"/>
            <a:ext cx="8395643" cy="868362"/>
          </a:xfrm>
        </p:spPr>
        <p:txBody>
          <a:bodyPr/>
          <a:lstStyle/>
          <a:p>
            <a:pPr>
              <a:defRPr/>
            </a:pPr>
            <a:r>
              <a:rPr lang="en-US" dirty="0"/>
              <a:t>Allen Brain Atlas &amp; </a:t>
            </a:r>
            <a:r>
              <a:rPr lang="en-US" dirty="0" smtClean="0"/>
              <a:t>copy/paste</a:t>
            </a:r>
            <a:endParaRPr lang="en-US" dirty="0"/>
          </a:p>
        </p:txBody>
      </p:sp>
      <p:sp>
        <p:nvSpPr>
          <p:cNvPr id="3" name="Content Placeholder 2"/>
          <p:cNvSpPr>
            <a:spLocks noGrp="1"/>
          </p:cNvSpPr>
          <p:nvPr>
            <p:ph idx="1"/>
          </p:nvPr>
        </p:nvSpPr>
        <p:spPr>
          <a:xfrm>
            <a:off x="623100" y="1863299"/>
            <a:ext cx="7987819" cy="4056062"/>
          </a:xfrm>
        </p:spPr>
        <p:txBody>
          <a:bodyPr>
            <a:noAutofit/>
          </a:bodyPr>
          <a:lstStyle/>
          <a:p>
            <a:pPr>
              <a:defRPr/>
            </a:pPr>
            <a:r>
              <a:rPr lang="en-US" sz="2800" dirty="0"/>
              <a:t>A remarkable scientific achievement. Mouse brains sectioned and stained for the presence of gene expression. </a:t>
            </a:r>
          </a:p>
          <a:p>
            <a:pPr>
              <a:defRPr/>
            </a:pPr>
            <a:r>
              <a:rPr lang="en-US" sz="2800" dirty="0"/>
              <a:t>20,000 genes, 400000 images at high resolution.</a:t>
            </a:r>
          </a:p>
          <a:p>
            <a:pPr>
              <a:defRPr/>
            </a:pPr>
            <a:r>
              <a:rPr lang="en-US" sz="2800" dirty="0"/>
              <a:t>At the time available only through an HTML interface.</a:t>
            </a:r>
          </a:p>
          <a:p>
            <a:pPr>
              <a:defRPr/>
            </a:pPr>
            <a:r>
              <a:rPr lang="en-US" sz="2800" dirty="0" smtClean="0"/>
              <a:t>Extract </a:t>
            </a:r>
            <a:r>
              <a:rPr lang="en-US" sz="2800" dirty="0"/>
              <a:t>the information, convert to RDF (Now there is XML</a:t>
            </a:r>
            <a:r>
              <a:rPr lang="en-US" sz="2800" dirty="0" smtClean="0"/>
              <a:t>) to enable search by ontology tools</a:t>
            </a:r>
            <a:endParaRPr lang="en-US" sz="2800" dirty="0"/>
          </a:p>
        </p:txBody>
      </p:sp>
    </p:spTree>
    <p:extLst>
      <p:ext uri="{BB962C8B-B14F-4D97-AF65-F5344CB8AC3E}">
        <p14:creationId xmlns:p14="http://schemas.microsoft.com/office/powerpoint/2010/main" val="404217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0"/>
          <p:cNvPicPr>
            <a:picLocks noChangeAspect="1"/>
          </p:cNvPicPr>
          <p:nvPr/>
        </p:nvPicPr>
        <p:blipFill>
          <a:blip r:embed="rId3"/>
          <a:srcRect/>
          <a:stretch>
            <a:fillRect/>
          </a:stretch>
        </p:blipFill>
        <p:spPr bwMode="auto">
          <a:xfrm>
            <a:off x="6934200" y="1651000"/>
            <a:ext cx="1752600" cy="1473200"/>
          </a:xfrm>
          <a:prstGeom prst="rect">
            <a:avLst/>
          </a:prstGeom>
          <a:noFill/>
          <a:ln w="9525">
            <a:noFill/>
            <a:miter lim="800000"/>
            <a:headEnd/>
            <a:tailEnd/>
          </a:ln>
        </p:spPr>
      </p:pic>
      <p:pic>
        <p:nvPicPr>
          <p:cNvPr id="66563" name="Picture 49"/>
          <p:cNvPicPr>
            <a:picLocks noChangeAspect="1"/>
          </p:cNvPicPr>
          <p:nvPr/>
        </p:nvPicPr>
        <p:blipFill>
          <a:blip r:embed="rId4"/>
          <a:srcRect/>
          <a:stretch>
            <a:fillRect/>
          </a:stretch>
        </p:blipFill>
        <p:spPr bwMode="auto">
          <a:xfrm>
            <a:off x="4140200" y="1765300"/>
            <a:ext cx="2387600" cy="1358900"/>
          </a:xfrm>
          <a:prstGeom prst="rect">
            <a:avLst/>
          </a:prstGeom>
          <a:noFill/>
          <a:ln w="9525">
            <a:noFill/>
            <a:miter lim="800000"/>
            <a:headEnd/>
            <a:tailEnd/>
          </a:ln>
        </p:spPr>
      </p:pic>
      <p:sp>
        <p:nvSpPr>
          <p:cNvPr id="50178" name="Rectangle 2"/>
          <p:cNvSpPr>
            <a:spLocks noGrp="1" noChangeArrowheads="1"/>
          </p:cNvSpPr>
          <p:nvPr>
            <p:ph type="title"/>
          </p:nvPr>
        </p:nvSpPr>
        <p:spPr>
          <a:xfrm>
            <a:off x="609600" y="457200"/>
            <a:ext cx="7772400" cy="609600"/>
          </a:xfrm>
        </p:spPr>
        <p:txBody>
          <a:bodyPr>
            <a:normAutofit fontScale="90000"/>
          </a:bodyPr>
          <a:lstStyle/>
          <a:p>
            <a:pPr eaLnBrk="1" hangingPunct="1">
              <a:defRPr/>
            </a:pPr>
            <a:r>
              <a:rPr lang="en-US" sz="3200">
                <a:latin typeface="Helvetica" pitchFamily="5" charset="0"/>
              </a:rPr>
              <a:t>Copy/Paste on the Semantic Web for Science</a:t>
            </a:r>
            <a:endParaRPr lang="en-US" sz="4800"/>
          </a:p>
        </p:txBody>
      </p:sp>
      <p:pic>
        <p:nvPicPr>
          <p:cNvPr id="66565" name="Picture 5"/>
          <p:cNvPicPr>
            <a:picLocks noChangeAspect="1" noChangeArrowheads="1"/>
          </p:cNvPicPr>
          <p:nvPr/>
        </p:nvPicPr>
        <p:blipFill>
          <a:blip r:embed="rId5"/>
          <a:srcRect/>
          <a:stretch>
            <a:fillRect/>
          </a:stretch>
        </p:blipFill>
        <p:spPr bwMode="auto">
          <a:xfrm>
            <a:off x="5105400" y="3733802"/>
            <a:ext cx="2971800" cy="2252663"/>
          </a:xfrm>
          <a:prstGeom prst="rect">
            <a:avLst/>
          </a:prstGeom>
          <a:noFill/>
          <a:ln w="12700">
            <a:noFill/>
            <a:miter lim="800000"/>
            <a:headEnd/>
            <a:tailEnd/>
          </a:ln>
        </p:spPr>
      </p:pic>
      <p:sp>
        <p:nvSpPr>
          <p:cNvPr id="66566" name="Rectangle 6"/>
          <p:cNvSpPr>
            <a:spLocks noChangeArrowheads="1"/>
          </p:cNvSpPr>
          <p:nvPr/>
        </p:nvSpPr>
        <p:spPr bwMode="auto">
          <a:xfrm>
            <a:off x="4724401" y="26670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67" name="Rectangle 7"/>
          <p:cNvSpPr>
            <a:spLocks noChangeArrowheads="1"/>
          </p:cNvSpPr>
          <p:nvPr/>
        </p:nvSpPr>
        <p:spPr bwMode="auto">
          <a:xfrm>
            <a:off x="4724401" y="22098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68" name="Rectangle 8"/>
          <p:cNvSpPr>
            <a:spLocks noChangeArrowheads="1"/>
          </p:cNvSpPr>
          <p:nvPr/>
        </p:nvSpPr>
        <p:spPr bwMode="auto">
          <a:xfrm>
            <a:off x="4724401" y="17526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69" name="Rectangle 9"/>
          <p:cNvSpPr>
            <a:spLocks noChangeArrowheads="1"/>
          </p:cNvSpPr>
          <p:nvPr/>
        </p:nvSpPr>
        <p:spPr bwMode="auto">
          <a:xfrm>
            <a:off x="5334000" y="17526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0" name="Rectangle 10"/>
          <p:cNvSpPr>
            <a:spLocks noChangeArrowheads="1"/>
          </p:cNvSpPr>
          <p:nvPr/>
        </p:nvSpPr>
        <p:spPr bwMode="auto">
          <a:xfrm>
            <a:off x="5334000" y="22098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1" name="Rectangle 11"/>
          <p:cNvSpPr>
            <a:spLocks noChangeArrowheads="1"/>
          </p:cNvSpPr>
          <p:nvPr/>
        </p:nvSpPr>
        <p:spPr bwMode="auto">
          <a:xfrm>
            <a:off x="5334000" y="26670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2" name="Rectangle 12"/>
          <p:cNvSpPr>
            <a:spLocks noChangeArrowheads="1"/>
          </p:cNvSpPr>
          <p:nvPr/>
        </p:nvSpPr>
        <p:spPr bwMode="auto">
          <a:xfrm>
            <a:off x="5943600" y="17526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3" name="Rectangle 13"/>
          <p:cNvSpPr>
            <a:spLocks noChangeArrowheads="1"/>
          </p:cNvSpPr>
          <p:nvPr/>
        </p:nvSpPr>
        <p:spPr bwMode="auto">
          <a:xfrm>
            <a:off x="5943600" y="22098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4" name="Rectangle 14"/>
          <p:cNvSpPr>
            <a:spLocks noChangeArrowheads="1"/>
          </p:cNvSpPr>
          <p:nvPr/>
        </p:nvSpPr>
        <p:spPr bwMode="auto">
          <a:xfrm>
            <a:off x="5943600" y="26670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5" name="Rectangle 15"/>
          <p:cNvSpPr>
            <a:spLocks noChangeArrowheads="1"/>
          </p:cNvSpPr>
          <p:nvPr/>
        </p:nvSpPr>
        <p:spPr bwMode="auto">
          <a:xfrm>
            <a:off x="4114800" y="17526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6" name="Rectangle 16"/>
          <p:cNvSpPr>
            <a:spLocks noChangeArrowheads="1"/>
          </p:cNvSpPr>
          <p:nvPr/>
        </p:nvSpPr>
        <p:spPr bwMode="auto">
          <a:xfrm>
            <a:off x="4114800" y="22098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77" name="Rectangle 17"/>
          <p:cNvSpPr>
            <a:spLocks noChangeArrowheads="1"/>
          </p:cNvSpPr>
          <p:nvPr/>
        </p:nvSpPr>
        <p:spPr bwMode="auto">
          <a:xfrm>
            <a:off x="6934200" y="1638300"/>
            <a:ext cx="1752600" cy="14859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grpSp>
        <p:nvGrpSpPr>
          <p:cNvPr id="2" name="Group 18"/>
          <p:cNvGrpSpPr>
            <a:grpSpLocks/>
          </p:cNvGrpSpPr>
          <p:nvPr/>
        </p:nvGrpSpPr>
        <p:grpSpPr bwMode="auto">
          <a:xfrm>
            <a:off x="5143500" y="3767138"/>
            <a:ext cx="2895600" cy="2189162"/>
            <a:chOff x="2784" y="2688"/>
            <a:chExt cx="1536" cy="864"/>
          </a:xfrm>
        </p:grpSpPr>
        <p:sp>
          <p:nvSpPr>
            <p:cNvPr id="66598" name="Rectangle 19"/>
            <p:cNvSpPr>
              <a:spLocks noChangeArrowheads="1"/>
            </p:cNvSpPr>
            <p:nvPr/>
          </p:nvSpPr>
          <p:spPr bwMode="auto">
            <a:xfrm>
              <a:off x="3168" y="3264"/>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99" name="Rectangle 20"/>
            <p:cNvSpPr>
              <a:spLocks noChangeArrowheads="1"/>
            </p:cNvSpPr>
            <p:nvPr/>
          </p:nvSpPr>
          <p:spPr bwMode="auto">
            <a:xfrm>
              <a:off x="3168" y="2976"/>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0" name="Rectangle 21"/>
            <p:cNvSpPr>
              <a:spLocks noChangeArrowheads="1"/>
            </p:cNvSpPr>
            <p:nvPr/>
          </p:nvSpPr>
          <p:spPr bwMode="auto">
            <a:xfrm>
              <a:off x="3168" y="2688"/>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1" name="Rectangle 22"/>
            <p:cNvSpPr>
              <a:spLocks noChangeArrowheads="1"/>
            </p:cNvSpPr>
            <p:nvPr/>
          </p:nvSpPr>
          <p:spPr bwMode="auto">
            <a:xfrm>
              <a:off x="3552" y="2688"/>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2" name="Rectangle 23"/>
            <p:cNvSpPr>
              <a:spLocks noChangeArrowheads="1"/>
            </p:cNvSpPr>
            <p:nvPr/>
          </p:nvSpPr>
          <p:spPr bwMode="auto">
            <a:xfrm>
              <a:off x="3552" y="2976"/>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3" name="Rectangle 24"/>
            <p:cNvSpPr>
              <a:spLocks noChangeArrowheads="1"/>
            </p:cNvSpPr>
            <p:nvPr/>
          </p:nvSpPr>
          <p:spPr bwMode="auto">
            <a:xfrm>
              <a:off x="3552" y="3264"/>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4" name="Rectangle 25"/>
            <p:cNvSpPr>
              <a:spLocks noChangeArrowheads="1"/>
            </p:cNvSpPr>
            <p:nvPr/>
          </p:nvSpPr>
          <p:spPr bwMode="auto">
            <a:xfrm>
              <a:off x="3936" y="2688"/>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5" name="Rectangle 26"/>
            <p:cNvSpPr>
              <a:spLocks noChangeArrowheads="1"/>
            </p:cNvSpPr>
            <p:nvPr/>
          </p:nvSpPr>
          <p:spPr bwMode="auto">
            <a:xfrm>
              <a:off x="3936" y="2976"/>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6" name="Rectangle 27"/>
            <p:cNvSpPr>
              <a:spLocks noChangeArrowheads="1"/>
            </p:cNvSpPr>
            <p:nvPr/>
          </p:nvSpPr>
          <p:spPr bwMode="auto">
            <a:xfrm>
              <a:off x="3936" y="3264"/>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7" name="Rectangle 28"/>
            <p:cNvSpPr>
              <a:spLocks noChangeArrowheads="1"/>
            </p:cNvSpPr>
            <p:nvPr/>
          </p:nvSpPr>
          <p:spPr bwMode="auto">
            <a:xfrm>
              <a:off x="2784" y="2688"/>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8" name="Rectangle 29"/>
            <p:cNvSpPr>
              <a:spLocks noChangeArrowheads="1"/>
            </p:cNvSpPr>
            <p:nvPr/>
          </p:nvSpPr>
          <p:spPr bwMode="auto">
            <a:xfrm>
              <a:off x="2784" y="2976"/>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609" name="Rectangle 30"/>
            <p:cNvSpPr>
              <a:spLocks noChangeArrowheads="1"/>
            </p:cNvSpPr>
            <p:nvPr/>
          </p:nvSpPr>
          <p:spPr bwMode="auto">
            <a:xfrm>
              <a:off x="2784" y="3264"/>
              <a:ext cx="384" cy="288"/>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grpSp>
      <p:sp>
        <p:nvSpPr>
          <p:cNvPr id="66579" name="Rectangle 31"/>
          <p:cNvSpPr>
            <a:spLocks noChangeArrowheads="1"/>
          </p:cNvSpPr>
          <p:nvPr/>
        </p:nvSpPr>
        <p:spPr bwMode="auto">
          <a:xfrm>
            <a:off x="4114800" y="2667000"/>
            <a:ext cx="609600" cy="457200"/>
          </a:xfrm>
          <a:prstGeom prst="rect">
            <a:avLst/>
          </a:prstGeom>
          <a:noFill/>
          <a:ln w="12700">
            <a:solidFill>
              <a:schemeClr val="tx1"/>
            </a:solidFill>
            <a:miter lim="800000"/>
            <a:headEnd/>
            <a:tailEnd/>
          </a:ln>
        </p:spPr>
        <p:txBody>
          <a:bodyPr wrap="none" lIns="0" tIns="0" rIns="0" bIns="0" anchor="ctr">
            <a:prstTxWarp prst="textNoShape">
              <a:avLst/>
            </a:prstTxWarp>
          </a:bodyPr>
          <a:lstStyle/>
          <a:p>
            <a:endParaRPr lang="en-US"/>
          </a:p>
        </p:txBody>
      </p:sp>
      <p:sp>
        <p:nvSpPr>
          <p:cNvPr id="66580" name="Line 32"/>
          <p:cNvSpPr>
            <a:spLocks noChangeShapeType="1"/>
          </p:cNvSpPr>
          <p:nvPr/>
        </p:nvSpPr>
        <p:spPr bwMode="auto">
          <a:xfrm>
            <a:off x="5029200" y="2971800"/>
            <a:ext cx="2286000" cy="0"/>
          </a:xfrm>
          <a:prstGeom prst="line">
            <a:avLst/>
          </a:prstGeom>
          <a:noFill/>
          <a:ln w="28575">
            <a:solidFill>
              <a:schemeClr val="accent2"/>
            </a:solidFill>
            <a:round/>
            <a:headEnd type="triangle" w="med" len="med"/>
            <a:tailEnd/>
          </a:ln>
        </p:spPr>
        <p:txBody>
          <a:bodyPr wrap="none" lIns="0" tIns="0" rIns="0" bIns="0" anchor="ctr">
            <a:prstTxWarp prst="textNoShape">
              <a:avLst/>
            </a:prstTxWarp>
          </a:bodyPr>
          <a:lstStyle/>
          <a:p>
            <a:endParaRPr lang="en-US"/>
          </a:p>
        </p:txBody>
      </p:sp>
      <p:sp>
        <p:nvSpPr>
          <p:cNvPr id="66581" name="Line 33"/>
          <p:cNvSpPr>
            <a:spLocks noChangeShapeType="1"/>
          </p:cNvSpPr>
          <p:nvPr/>
        </p:nvSpPr>
        <p:spPr bwMode="auto">
          <a:xfrm flipH="1">
            <a:off x="6248400" y="3048000"/>
            <a:ext cx="1371600" cy="1981200"/>
          </a:xfrm>
          <a:prstGeom prst="line">
            <a:avLst/>
          </a:prstGeom>
          <a:noFill/>
          <a:ln w="28575">
            <a:solidFill>
              <a:schemeClr val="accent2"/>
            </a:solidFill>
            <a:round/>
            <a:headEnd type="triangle" w="med" len="med"/>
            <a:tailEnd/>
          </a:ln>
        </p:spPr>
        <p:txBody>
          <a:bodyPr wrap="none" lIns="0" tIns="0" rIns="0" bIns="0" anchor="ctr">
            <a:prstTxWarp prst="textNoShape">
              <a:avLst/>
            </a:prstTxWarp>
          </a:bodyPr>
          <a:lstStyle/>
          <a:p>
            <a:endParaRPr lang="en-US"/>
          </a:p>
        </p:txBody>
      </p:sp>
      <p:sp>
        <p:nvSpPr>
          <p:cNvPr id="66582" name="Text Box 34"/>
          <p:cNvSpPr txBox="1">
            <a:spLocks noChangeArrowheads="1"/>
          </p:cNvSpPr>
          <p:nvPr/>
        </p:nvSpPr>
        <p:spPr bwMode="auto">
          <a:xfrm>
            <a:off x="5391151" y="1252538"/>
            <a:ext cx="3493970" cy="338554"/>
          </a:xfrm>
          <a:prstGeom prst="rect">
            <a:avLst/>
          </a:prstGeom>
          <a:noFill/>
          <a:ln w="12700">
            <a:noFill/>
            <a:miter lim="800000"/>
            <a:headEnd/>
            <a:tailEnd/>
          </a:ln>
        </p:spPr>
        <p:txBody>
          <a:bodyPr wrap="none" lIns="0" tIns="0" rIns="0" bIns="0" anchor="ctr">
            <a:prstTxWarp prst="textNoShape">
              <a:avLst/>
            </a:prstTxWarp>
            <a:spAutoFit/>
          </a:bodyPr>
          <a:lstStyle/>
          <a:p>
            <a:r>
              <a:rPr lang="en-US" sz="2200"/>
              <a:t>Allen Brain Institute Servers</a:t>
            </a:r>
          </a:p>
        </p:txBody>
      </p:sp>
      <p:pic>
        <p:nvPicPr>
          <p:cNvPr id="66583" name="Picture 35"/>
          <p:cNvPicPr>
            <a:picLocks noChangeAspect="1" noChangeArrowheads="1"/>
          </p:cNvPicPr>
          <p:nvPr/>
        </p:nvPicPr>
        <p:blipFill>
          <a:blip r:embed="rId6"/>
          <a:srcRect/>
          <a:stretch>
            <a:fillRect/>
          </a:stretch>
        </p:blipFill>
        <p:spPr bwMode="auto">
          <a:xfrm>
            <a:off x="457202" y="1903413"/>
            <a:ext cx="2466975" cy="1668462"/>
          </a:xfrm>
          <a:prstGeom prst="rect">
            <a:avLst/>
          </a:prstGeom>
          <a:noFill/>
          <a:ln w="12700">
            <a:noFill/>
            <a:miter lim="800000"/>
            <a:headEnd/>
            <a:tailEnd/>
          </a:ln>
        </p:spPr>
      </p:pic>
      <p:sp>
        <p:nvSpPr>
          <p:cNvPr id="66584" name="Text Box 36"/>
          <p:cNvSpPr txBox="1">
            <a:spLocks noChangeArrowheads="1"/>
          </p:cNvSpPr>
          <p:nvPr/>
        </p:nvSpPr>
        <p:spPr bwMode="auto">
          <a:xfrm>
            <a:off x="1143000" y="1524000"/>
            <a:ext cx="1258266" cy="335429"/>
          </a:xfrm>
          <a:prstGeom prst="rect">
            <a:avLst/>
          </a:prstGeom>
          <a:noFill/>
          <a:ln w="12700">
            <a:noFill/>
            <a:miter lim="800000"/>
            <a:headEnd/>
            <a:tailEnd/>
          </a:ln>
        </p:spPr>
        <p:txBody>
          <a:bodyPr wrap="none" lIns="0" tIns="0" rIns="0" bIns="0" anchor="ctr">
            <a:prstTxWarp prst="textNoShape">
              <a:avLst/>
            </a:prstTxWarp>
            <a:spAutoFit/>
          </a:bodyPr>
          <a:lstStyle/>
          <a:p>
            <a:r>
              <a:rPr lang="en-US" sz="2200"/>
              <a:t>Javascript</a:t>
            </a:r>
          </a:p>
        </p:txBody>
      </p:sp>
      <p:sp>
        <p:nvSpPr>
          <p:cNvPr id="66585" name="Text Box 37"/>
          <p:cNvSpPr txBox="1">
            <a:spLocks noChangeArrowheads="1"/>
          </p:cNvSpPr>
          <p:nvPr/>
        </p:nvSpPr>
        <p:spPr bwMode="auto">
          <a:xfrm>
            <a:off x="381002" y="3657600"/>
            <a:ext cx="923643" cy="553998"/>
          </a:xfrm>
          <a:prstGeom prst="rect">
            <a:avLst/>
          </a:prstGeom>
          <a:noFill/>
          <a:ln w="12700">
            <a:noFill/>
            <a:miter lim="800000"/>
            <a:headEnd/>
            <a:tailEnd/>
          </a:ln>
        </p:spPr>
        <p:txBody>
          <a:bodyPr wrap="none" lIns="0" tIns="0" rIns="0" bIns="0" anchor="ctr">
            <a:prstTxWarp prst="textNoShape">
              <a:avLst/>
            </a:prstTxWarp>
            <a:spAutoFit/>
          </a:bodyPr>
          <a:lstStyle/>
          <a:p>
            <a:pPr>
              <a:spcBef>
                <a:spcPct val="50000"/>
              </a:spcBef>
            </a:pPr>
            <a:r>
              <a:rPr lang="en-US"/>
              <a:t>SPARQL</a:t>
            </a:r>
            <a:br>
              <a:rPr lang="en-US"/>
            </a:br>
            <a:r>
              <a:rPr lang="en-US"/>
              <a:t>AJAX</a:t>
            </a:r>
          </a:p>
        </p:txBody>
      </p:sp>
      <p:sp>
        <p:nvSpPr>
          <p:cNvPr id="66586" name="Line 38"/>
          <p:cNvSpPr>
            <a:spLocks noChangeShapeType="1"/>
          </p:cNvSpPr>
          <p:nvPr/>
        </p:nvSpPr>
        <p:spPr bwMode="auto">
          <a:xfrm>
            <a:off x="2408238" y="3505201"/>
            <a:ext cx="0" cy="990600"/>
          </a:xfrm>
          <a:prstGeom prst="line">
            <a:avLst/>
          </a:prstGeom>
          <a:noFill/>
          <a:ln w="12700">
            <a:solidFill>
              <a:schemeClr val="accent2"/>
            </a:solidFill>
            <a:round/>
            <a:headEnd/>
            <a:tailEnd type="triangle" w="med" len="med"/>
          </a:ln>
        </p:spPr>
        <p:txBody>
          <a:bodyPr wrap="none" lIns="0" tIns="0" rIns="0" bIns="0" anchor="ctr">
            <a:prstTxWarp prst="textNoShape">
              <a:avLst/>
            </a:prstTxWarp>
          </a:bodyPr>
          <a:lstStyle/>
          <a:p>
            <a:endParaRPr lang="en-US"/>
          </a:p>
        </p:txBody>
      </p:sp>
      <p:sp>
        <p:nvSpPr>
          <p:cNvPr id="66587" name="Line 39"/>
          <p:cNvSpPr>
            <a:spLocks noChangeShapeType="1"/>
          </p:cNvSpPr>
          <p:nvPr/>
        </p:nvSpPr>
        <p:spPr bwMode="auto">
          <a:xfrm>
            <a:off x="2560638" y="3505201"/>
            <a:ext cx="0" cy="990600"/>
          </a:xfrm>
          <a:prstGeom prst="line">
            <a:avLst/>
          </a:prstGeom>
          <a:noFill/>
          <a:ln w="12700">
            <a:solidFill>
              <a:schemeClr val="accent2"/>
            </a:solidFill>
            <a:round/>
            <a:headEnd type="triangle" w="med" len="med"/>
            <a:tailEnd/>
          </a:ln>
        </p:spPr>
        <p:txBody>
          <a:bodyPr wrap="none" lIns="0" tIns="0" rIns="0" bIns="0" anchor="ctr">
            <a:prstTxWarp prst="textNoShape">
              <a:avLst/>
            </a:prstTxWarp>
          </a:bodyPr>
          <a:lstStyle/>
          <a:p>
            <a:endParaRPr lang="en-US"/>
          </a:p>
        </p:txBody>
      </p:sp>
      <p:pic>
        <p:nvPicPr>
          <p:cNvPr id="66588" name="Picture 40"/>
          <p:cNvPicPr>
            <a:picLocks noChangeAspect="1" noChangeArrowheads="1"/>
          </p:cNvPicPr>
          <p:nvPr/>
        </p:nvPicPr>
        <p:blipFill>
          <a:blip r:embed="rId7"/>
          <a:srcRect/>
          <a:stretch>
            <a:fillRect/>
          </a:stretch>
        </p:blipFill>
        <p:spPr bwMode="auto">
          <a:xfrm>
            <a:off x="806450" y="4452938"/>
            <a:ext cx="1981200" cy="1262062"/>
          </a:xfrm>
          <a:prstGeom prst="rect">
            <a:avLst/>
          </a:prstGeom>
          <a:noFill/>
          <a:ln w="12700">
            <a:noFill/>
            <a:miter lim="800000"/>
            <a:headEnd/>
            <a:tailEnd/>
          </a:ln>
        </p:spPr>
      </p:pic>
      <p:sp>
        <p:nvSpPr>
          <p:cNvPr id="66589" name="Rectangle 41"/>
          <p:cNvSpPr>
            <a:spLocks noChangeArrowheads="1"/>
          </p:cNvSpPr>
          <p:nvPr/>
        </p:nvSpPr>
        <p:spPr bwMode="auto">
          <a:xfrm rot="-5400000">
            <a:off x="1675856" y="3885994"/>
            <a:ext cx="769441" cy="338554"/>
          </a:xfrm>
          <a:prstGeom prst="rect">
            <a:avLst/>
          </a:prstGeom>
          <a:noFill/>
          <a:ln w="12700">
            <a:noFill/>
            <a:miter lim="800000"/>
            <a:headEnd/>
            <a:tailEnd/>
          </a:ln>
        </p:spPr>
        <p:txBody>
          <a:bodyPr wrap="none" lIns="0" tIns="0" rIns="0" bIns="0" anchor="ctr">
            <a:prstTxWarp prst="textNoShape">
              <a:avLst/>
            </a:prstTxWarp>
            <a:spAutoFit/>
          </a:bodyPr>
          <a:lstStyle/>
          <a:p>
            <a:r>
              <a:rPr lang="en-US" sz="2200"/>
              <a:t>Query</a:t>
            </a:r>
          </a:p>
        </p:txBody>
      </p:sp>
      <p:sp>
        <p:nvSpPr>
          <p:cNvPr id="66590" name="Rectangle 42"/>
          <p:cNvSpPr>
            <a:spLocks noChangeArrowheads="1"/>
          </p:cNvSpPr>
          <p:nvPr/>
        </p:nvSpPr>
        <p:spPr bwMode="auto">
          <a:xfrm rot="5308889">
            <a:off x="2549148" y="3843899"/>
            <a:ext cx="550030" cy="335429"/>
          </a:xfrm>
          <a:prstGeom prst="rect">
            <a:avLst/>
          </a:prstGeom>
          <a:noFill/>
          <a:ln w="12700">
            <a:noFill/>
            <a:miter lim="800000"/>
            <a:headEnd/>
            <a:tailEnd/>
          </a:ln>
        </p:spPr>
        <p:txBody>
          <a:bodyPr wrap="none" lIns="0" tIns="0" rIns="0" bIns="0" anchor="ctr">
            <a:prstTxWarp prst="textNoShape">
              <a:avLst/>
            </a:prstTxWarp>
            <a:spAutoFit/>
          </a:bodyPr>
          <a:lstStyle/>
          <a:p>
            <a:r>
              <a:rPr lang="en-US" sz="2200"/>
              <a:t>URL</a:t>
            </a:r>
          </a:p>
        </p:txBody>
      </p:sp>
      <p:sp>
        <p:nvSpPr>
          <p:cNvPr id="66591" name="Rectangle 43"/>
          <p:cNvSpPr>
            <a:spLocks noChangeArrowheads="1"/>
          </p:cNvSpPr>
          <p:nvPr/>
        </p:nvSpPr>
        <p:spPr bwMode="auto">
          <a:xfrm>
            <a:off x="3581400" y="3352802"/>
            <a:ext cx="5448300" cy="214313"/>
          </a:xfrm>
          <a:prstGeom prst="rect">
            <a:avLst/>
          </a:prstGeom>
          <a:noFill/>
          <a:ln w="12700">
            <a:solidFill>
              <a:schemeClr val="accent2"/>
            </a:solidFill>
            <a:miter lim="800000"/>
            <a:headEnd/>
            <a:tailEnd/>
          </a:ln>
        </p:spPr>
        <p:txBody>
          <a:bodyPr wrap="none" lIns="0" tIns="0" rIns="0" bIns="0" anchor="ctr">
            <a:prstTxWarp prst="textNoShape">
              <a:avLst/>
            </a:prstTxWarp>
            <a:spAutoFit/>
          </a:bodyPr>
          <a:lstStyle/>
          <a:p>
            <a:r>
              <a:rPr lang="en-US" sz="1400"/>
              <a:t>http://www.brainmap.org://….0205032816_B.aff/TileGroup3/1-0-1.jpg</a:t>
            </a:r>
          </a:p>
        </p:txBody>
      </p:sp>
      <p:sp>
        <p:nvSpPr>
          <p:cNvPr id="66592" name="Text Box 44"/>
          <p:cNvSpPr txBox="1">
            <a:spLocks noChangeArrowheads="1"/>
          </p:cNvSpPr>
          <p:nvPr/>
        </p:nvSpPr>
        <p:spPr bwMode="auto">
          <a:xfrm>
            <a:off x="3733800" y="4876802"/>
            <a:ext cx="757168" cy="830997"/>
          </a:xfrm>
          <a:prstGeom prst="rect">
            <a:avLst/>
          </a:prstGeom>
          <a:noFill/>
          <a:ln w="12700">
            <a:noFill/>
            <a:miter lim="800000"/>
            <a:headEnd/>
            <a:tailEnd/>
          </a:ln>
        </p:spPr>
        <p:txBody>
          <a:bodyPr wrap="none" lIns="0" tIns="0" rIns="0" bIns="0" anchor="ctr">
            <a:prstTxWarp prst="textNoShape">
              <a:avLst/>
            </a:prstTxWarp>
            <a:spAutoFit/>
          </a:bodyPr>
          <a:lstStyle/>
          <a:p>
            <a:pPr>
              <a:spcBef>
                <a:spcPct val="50000"/>
              </a:spcBef>
            </a:pPr>
            <a:r>
              <a:rPr lang="en-US"/>
              <a:t>Google</a:t>
            </a:r>
            <a:br>
              <a:rPr lang="en-US"/>
            </a:br>
            <a:r>
              <a:rPr lang="en-US"/>
              <a:t>Maps</a:t>
            </a:r>
            <a:br>
              <a:rPr lang="en-US"/>
            </a:br>
            <a:r>
              <a:rPr lang="en-US"/>
              <a:t>API</a:t>
            </a:r>
          </a:p>
        </p:txBody>
      </p:sp>
      <p:sp>
        <p:nvSpPr>
          <p:cNvPr id="66593" name="Line 45"/>
          <p:cNvSpPr>
            <a:spLocks noChangeShapeType="1"/>
          </p:cNvSpPr>
          <p:nvPr/>
        </p:nvSpPr>
        <p:spPr bwMode="auto">
          <a:xfrm>
            <a:off x="3200400" y="3657600"/>
            <a:ext cx="838200" cy="1371600"/>
          </a:xfrm>
          <a:prstGeom prst="line">
            <a:avLst/>
          </a:prstGeom>
          <a:noFill/>
          <a:ln w="12700">
            <a:solidFill>
              <a:schemeClr val="accent2"/>
            </a:solidFill>
            <a:round/>
            <a:headEnd/>
            <a:tailEnd type="triangle" w="med" len="med"/>
          </a:ln>
        </p:spPr>
        <p:txBody>
          <a:bodyPr wrap="none" lIns="0" tIns="0" rIns="0" bIns="0" anchor="ctr">
            <a:prstTxWarp prst="textNoShape">
              <a:avLst/>
            </a:prstTxWarp>
          </a:bodyPr>
          <a:lstStyle/>
          <a:p>
            <a:endParaRPr lang="en-US"/>
          </a:p>
        </p:txBody>
      </p:sp>
      <p:sp>
        <p:nvSpPr>
          <p:cNvPr id="66595" name="Text Box 47"/>
          <p:cNvSpPr txBox="1">
            <a:spLocks noChangeArrowheads="1"/>
          </p:cNvSpPr>
          <p:nvPr/>
        </p:nvSpPr>
        <p:spPr bwMode="auto">
          <a:xfrm>
            <a:off x="457201" y="5715001"/>
            <a:ext cx="3013614" cy="335429"/>
          </a:xfrm>
          <a:prstGeom prst="rect">
            <a:avLst/>
          </a:prstGeom>
          <a:noFill/>
          <a:ln w="12700">
            <a:noFill/>
            <a:miter lim="800000"/>
            <a:headEnd/>
            <a:tailEnd/>
          </a:ln>
        </p:spPr>
        <p:txBody>
          <a:bodyPr wrap="none" lIns="0" tIns="0" rIns="0" bIns="0" anchor="ctr">
            <a:prstTxWarp prst="textNoShape">
              <a:avLst/>
            </a:prstTxWarp>
            <a:spAutoFit/>
          </a:bodyPr>
          <a:lstStyle/>
          <a:p>
            <a:pPr>
              <a:spcBef>
                <a:spcPct val="50000"/>
              </a:spcBef>
            </a:pPr>
            <a:r>
              <a:rPr lang="en-US" sz="2200"/>
              <a:t>Neurocommons Servers</a:t>
            </a:r>
          </a:p>
        </p:txBody>
      </p:sp>
      <p:pic>
        <p:nvPicPr>
          <p:cNvPr id="66596" name="Picture 48" descr="Picture 8"/>
          <p:cNvPicPr>
            <a:picLocks noChangeAspect="1" noChangeArrowheads="1"/>
          </p:cNvPicPr>
          <p:nvPr/>
        </p:nvPicPr>
        <p:blipFill>
          <a:blip r:embed="rId8"/>
          <a:srcRect/>
          <a:stretch>
            <a:fillRect/>
          </a:stretch>
        </p:blipFill>
        <p:spPr bwMode="auto">
          <a:xfrm>
            <a:off x="1822450" y="2338388"/>
            <a:ext cx="1073150" cy="1166812"/>
          </a:xfrm>
          <a:prstGeom prst="rect">
            <a:avLst/>
          </a:prstGeom>
          <a:noFill/>
          <a:ln w="9525">
            <a:noFill/>
            <a:miter lim="800000"/>
            <a:headEnd/>
            <a:tailEnd/>
          </a:ln>
        </p:spPr>
      </p:pic>
      <p:pic>
        <p:nvPicPr>
          <p:cNvPr id="66597" name="Picture 49" descr="Picture 9"/>
          <p:cNvPicPr>
            <a:picLocks noChangeAspect="1" noChangeArrowheads="1"/>
          </p:cNvPicPr>
          <p:nvPr/>
        </p:nvPicPr>
        <p:blipFill>
          <a:blip r:embed="rId9"/>
          <a:srcRect/>
          <a:stretch>
            <a:fillRect/>
          </a:stretch>
        </p:blipFill>
        <p:spPr bwMode="auto">
          <a:xfrm>
            <a:off x="685802" y="2362202"/>
            <a:ext cx="1019175" cy="1152525"/>
          </a:xfrm>
          <a:prstGeom prst="rect">
            <a:avLst/>
          </a:prstGeom>
          <a:noFill/>
          <a:ln w="9525">
            <a:noFill/>
            <a:miter lim="800000"/>
            <a:headEnd/>
            <a:tailEnd/>
          </a:ln>
        </p:spPr>
      </p:pic>
    </p:spTree>
    <p:extLst>
      <p:ext uri="{BB962C8B-B14F-4D97-AF65-F5344CB8AC3E}">
        <p14:creationId xmlns:p14="http://schemas.microsoft.com/office/powerpoint/2010/main" val="4255197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ChangeArrowheads="1"/>
          </p:cNvSpPr>
          <p:nvPr/>
        </p:nvSpPr>
        <p:spPr bwMode="auto">
          <a:xfrm>
            <a:off x="76200" y="457200"/>
            <a:ext cx="9220200" cy="523220"/>
          </a:xfrm>
          <a:prstGeom prst="rect">
            <a:avLst/>
          </a:prstGeom>
          <a:noFill/>
          <a:ln w="9525">
            <a:noFill/>
            <a:miter lim="800000"/>
            <a:headEnd/>
            <a:tailEnd/>
          </a:ln>
        </p:spPr>
        <p:txBody>
          <a:bodyPr wrap="square" lIns="91430" tIns="45716" rIns="91430" bIns="45716">
            <a:prstTxWarp prst="textNoShape">
              <a:avLst/>
            </a:prstTxWarp>
            <a:spAutoFit/>
          </a:bodyPr>
          <a:lstStyle/>
          <a:p>
            <a:r>
              <a:rPr lang="en-US" sz="2800">
                <a:solidFill>
                  <a:schemeClr val="bg1">
                    <a:lumMod val="25000"/>
                  </a:schemeClr>
                </a:solidFill>
                <a:latin typeface="+mj-lt"/>
              </a:rPr>
              <a:t>BIRN: “viewed source”, use our code in their own applications</a:t>
            </a:r>
          </a:p>
        </p:txBody>
      </p:sp>
      <p:pic>
        <p:nvPicPr>
          <p:cNvPr id="68611" name="Picture 4" descr="MBAT-Moupse.png"/>
          <p:cNvPicPr>
            <a:picLocks noChangeAspect="1"/>
          </p:cNvPicPr>
          <p:nvPr/>
        </p:nvPicPr>
        <p:blipFill>
          <a:blip r:embed="rId3"/>
          <a:srcRect/>
          <a:stretch>
            <a:fillRect/>
          </a:stretch>
        </p:blipFill>
        <p:spPr bwMode="auto">
          <a:xfrm>
            <a:off x="479342" y="1066802"/>
            <a:ext cx="7978858" cy="4990941"/>
          </a:xfrm>
          <a:prstGeom prst="rect">
            <a:avLst/>
          </a:prstGeom>
          <a:noFill/>
          <a:ln w="9525">
            <a:noFill/>
            <a:miter lim="800000"/>
            <a:headEnd/>
            <a:tailEnd/>
          </a:ln>
        </p:spPr>
      </p:pic>
    </p:spTree>
    <p:extLst>
      <p:ext uri="{BB962C8B-B14F-4D97-AF65-F5344CB8AC3E}">
        <p14:creationId xmlns:p14="http://schemas.microsoft.com/office/powerpoint/2010/main" val="31654427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143000" y="457200"/>
            <a:ext cx="7086600" cy="685800"/>
          </a:xfrm>
        </p:spPr>
        <p:txBody>
          <a:bodyPr>
            <a:noAutofit/>
          </a:bodyPr>
          <a:lstStyle/>
          <a:p>
            <a:pPr algn="l">
              <a:defRPr/>
            </a:pPr>
            <a:r>
              <a:rPr lang="en-US" sz="4000"/>
              <a:t>We are always asking questions</a:t>
            </a:r>
            <a:endParaRPr lang="en-US" sz="5400"/>
          </a:p>
        </p:txBody>
      </p:sp>
      <p:sp>
        <p:nvSpPr>
          <p:cNvPr id="82947" name="Rectangle 3"/>
          <p:cNvSpPr>
            <a:spLocks noGrp="1" noChangeArrowheads="1"/>
          </p:cNvSpPr>
          <p:nvPr>
            <p:ph type="body" idx="1"/>
          </p:nvPr>
        </p:nvSpPr>
        <p:spPr>
          <a:xfrm>
            <a:off x="685800" y="1143000"/>
            <a:ext cx="8229600" cy="2590800"/>
          </a:xfrm>
        </p:spPr>
        <p:txBody>
          <a:bodyPr>
            <a:normAutofit fontScale="92500"/>
          </a:bodyPr>
          <a:lstStyle/>
          <a:p>
            <a:pPr>
              <a:lnSpc>
                <a:spcPct val="90000"/>
              </a:lnSpc>
              <a:buFont typeface="Arial" pitchFamily="31" charset="0"/>
              <a:buChar char="•"/>
              <a:defRPr/>
            </a:pPr>
            <a:r>
              <a:rPr lang="en-US" sz="2400" dirty="0"/>
              <a:t>For what neurological disorders are cell lines available?</a:t>
            </a:r>
          </a:p>
          <a:p>
            <a:pPr>
              <a:lnSpc>
                <a:spcPct val="90000"/>
              </a:lnSpc>
              <a:buFont typeface="Arial" pitchFamily="31" charset="0"/>
              <a:buChar char="•"/>
              <a:defRPr/>
            </a:pPr>
            <a:r>
              <a:rPr lang="en-US" sz="2400" dirty="0"/>
              <a:t>For </a:t>
            </a:r>
            <a:r>
              <a:rPr lang="en-US" sz="2400" dirty="0" err="1"/>
              <a:t>Parkinsons</a:t>
            </a:r>
            <a:r>
              <a:rPr lang="en-US" sz="2400" dirty="0"/>
              <a:t> disease, what tissue and cell lines are available?</a:t>
            </a:r>
          </a:p>
          <a:p>
            <a:pPr>
              <a:lnSpc>
                <a:spcPct val="90000"/>
              </a:lnSpc>
              <a:buFont typeface="Arial" pitchFamily="31" charset="0"/>
              <a:buChar char="•"/>
              <a:defRPr/>
            </a:pPr>
            <a:r>
              <a:rPr lang="en-US" sz="2400" dirty="0"/>
              <a:t>Give me information on the receptors and channels expressed in cortical neurons</a:t>
            </a:r>
          </a:p>
          <a:p>
            <a:pPr>
              <a:lnSpc>
                <a:spcPct val="90000"/>
              </a:lnSpc>
              <a:buFont typeface="Arial" pitchFamily="31" charset="0"/>
              <a:buChar char="•"/>
              <a:defRPr/>
            </a:pPr>
            <a:r>
              <a:rPr lang="en-US" sz="2400" dirty="0"/>
              <a:t>What chemical agents can be used visualizing the nervous system?</a:t>
            </a:r>
          </a:p>
        </p:txBody>
      </p:sp>
      <p:sp>
        <p:nvSpPr>
          <p:cNvPr id="35844" name="Rectangle 4"/>
          <p:cNvSpPr>
            <a:spLocks noChangeArrowheads="1"/>
          </p:cNvSpPr>
          <p:nvPr/>
        </p:nvSpPr>
        <p:spPr bwMode="auto">
          <a:xfrm>
            <a:off x="685802" y="3505200"/>
            <a:ext cx="3477159" cy="523220"/>
          </a:xfrm>
          <a:prstGeom prst="rect">
            <a:avLst/>
          </a:prstGeom>
          <a:noFill/>
          <a:ln w="9525">
            <a:noFill/>
            <a:miter lim="800000"/>
            <a:headEnd/>
            <a:tailEnd/>
          </a:ln>
        </p:spPr>
        <p:txBody>
          <a:bodyPr wrap="none" lIns="91430" tIns="45716" rIns="91430" bIns="45716">
            <a:prstTxWarp prst="textNoShape">
              <a:avLst/>
            </a:prstTxWarp>
            <a:spAutoFit/>
          </a:bodyPr>
          <a:lstStyle/>
          <a:p>
            <a:r>
              <a:rPr lang="en-US" sz="2800">
                <a:solidFill>
                  <a:schemeClr val="bg1">
                    <a:lumMod val="25000"/>
                  </a:schemeClr>
                </a:solidFill>
                <a:latin typeface="+mj-lt"/>
              </a:rPr>
              <a:t>A question I was asked</a:t>
            </a:r>
          </a:p>
        </p:txBody>
      </p:sp>
      <p:sp>
        <p:nvSpPr>
          <p:cNvPr id="35845" name="Rectangle 5"/>
          <p:cNvSpPr>
            <a:spLocks noChangeArrowheads="1"/>
          </p:cNvSpPr>
          <p:nvPr/>
        </p:nvSpPr>
        <p:spPr bwMode="auto">
          <a:xfrm>
            <a:off x="685800" y="3962401"/>
            <a:ext cx="8229600" cy="2066925"/>
          </a:xfrm>
          <a:prstGeom prst="rect">
            <a:avLst/>
          </a:prstGeom>
          <a:noFill/>
          <a:ln w="9525">
            <a:noFill/>
            <a:miter lim="800000"/>
            <a:headEnd/>
            <a:tailEnd/>
          </a:ln>
        </p:spPr>
        <p:txBody>
          <a:bodyPr lIns="91430" tIns="45716" rIns="91430" bIns="45716">
            <a:prstTxWarp prst="textNoShape">
              <a:avLst/>
            </a:prstTxWarp>
          </a:bodyPr>
          <a:lstStyle/>
          <a:p>
            <a:pPr indent="-342865">
              <a:spcBef>
                <a:spcPct val="20000"/>
              </a:spcBef>
            </a:pPr>
            <a:r>
              <a:rPr lang="en-US" dirty="0"/>
              <a:t>Create a system that will let us prioritize an expected 2000 siRNA hits according to whether there is chemical matter for studying them, e.g. validated antibodies, since we can only follow up on 600.</a:t>
            </a:r>
          </a:p>
        </p:txBody>
      </p:sp>
      <p:sp>
        <p:nvSpPr>
          <p:cNvPr id="35846" name="Rectangle 6"/>
          <p:cNvSpPr>
            <a:spLocks noChangeArrowheads="1"/>
          </p:cNvSpPr>
          <p:nvPr/>
        </p:nvSpPr>
        <p:spPr bwMode="auto">
          <a:xfrm>
            <a:off x="762001" y="4930636"/>
            <a:ext cx="7162800" cy="830989"/>
          </a:xfrm>
          <a:prstGeom prst="rect">
            <a:avLst/>
          </a:prstGeom>
          <a:noFill/>
          <a:ln w="9525">
            <a:noFill/>
            <a:miter lim="800000"/>
            <a:headEnd/>
            <a:tailEnd/>
          </a:ln>
        </p:spPr>
        <p:txBody>
          <a:bodyPr lIns="91430" tIns="45716" rIns="91430" bIns="45716">
            <a:prstTxWarp prst="textNoShape">
              <a:avLst/>
            </a:prstTxWarp>
            <a:spAutoFit/>
          </a:bodyPr>
          <a:lstStyle/>
          <a:p>
            <a:r>
              <a:rPr lang="en-US" sz="2400" b="1" i="1" dirty="0">
                <a:solidFill>
                  <a:srgbClr val="B33724"/>
                </a:solidFill>
              </a:rPr>
              <a:t>We know how to use Semantic Web technology to answer these kinds of questions </a:t>
            </a:r>
            <a:r>
              <a:rPr lang="en-US" sz="2400" b="1" i="1" dirty="0" smtClean="0">
                <a:solidFill>
                  <a:srgbClr val="B33724"/>
                </a:solidFill>
              </a:rPr>
              <a:t>				(</a:t>
            </a:r>
            <a:r>
              <a:rPr lang="en-US" sz="2400" b="1" i="1" dirty="0">
                <a:solidFill>
                  <a:srgbClr val="B33724"/>
                </a:solidFill>
              </a:rPr>
              <a:t>but there is no free lunch)</a:t>
            </a:r>
          </a:p>
        </p:txBody>
      </p:sp>
      <p:sp>
        <p:nvSpPr>
          <p:cNvPr id="2" name="TextBox 1"/>
          <p:cNvSpPr txBox="1"/>
          <p:nvPr/>
        </p:nvSpPr>
        <p:spPr>
          <a:xfrm>
            <a:off x="878521" y="5853548"/>
            <a:ext cx="7522656" cy="954107"/>
          </a:xfrm>
          <a:prstGeom prst="rect">
            <a:avLst/>
          </a:prstGeom>
          <a:noFill/>
        </p:spPr>
        <p:txBody>
          <a:bodyPr wrap="square" rtlCol="0">
            <a:spAutoFit/>
          </a:bodyPr>
          <a:lstStyle/>
          <a:p>
            <a:r>
              <a:rPr lang="en-US" sz="2800" b="1" dirty="0" smtClean="0"/>
              <a:t>We build BFO 2 and ontologies based on it to make it possible to answer questions such as this</a:t>
            </a:r>
            <a:endParaRPr lang="en-US" sz="2800" b="1" dirty="0"/>
          </a:p>
        </p:txBody>
      </p:sp>
    </p:spTree>
    <p:extLst>
      <p:ext uri="{BB962C8B-B14F-4D97-AF65-F5344CB8AC3E}">
        <p14:creationId xmlns:p14="http://schemas.microsoft.com/office/powerpoint/2010/main" val="16033380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OWL?</a:t>
            </a:r>
          </a:p>
        </p:txBody>
      </p:sp>
      <p:sp>
        <p:nvSpPr>
          <p:cNvPr id="3" name="Content Placeholder 2"/>
          <p:cNvSpPr>
            <a:spLocks noGrp="1"/>
          </p:cNvSpPr>
          <p:nvPr>
            <p:ph idx="1"/>
          </p:nvPr>
        </p:nvSpPr>
        <p:spPr>
          <a:xfrm>
            <a:off x="304800" y="1524000"/>
            <a:ext cx="8382000" cy="4525963"/>
          </a:xfrm>
        </p:spPr>
        <p:txBody>
          <a:bodyPr>
            <a:noAutofit/>
          </a:bodyPr>
          <a:lstStyle/>
          <a:p>
            <a:pPr>
              <a:lnSpc>
                <a:spcPts val="2800"/>
              </a:lnSpc>
              <a:spcBef>
                <a:spcPts val="1000"/>
              </a:spcBef>
            </a:pPr>
            <a:r>
              <a:rPr lang="en-US" sz="2800" i="1" dirty="0"/>
              <a:t>Web Ontology Language </a:t>
            </a:r>
            <a:r>
              <a:rPr lang="en-US" sz="2800" dirty="0"/>
              <a:t>(acronym </a:t>
            </a:r>
            <a:br>
              <a:rPr lang="en-US" sz="2800" dirty="0"/>
            </a:br>
            <a:r>
              <a:rPr lang="en-US" sz="2800" dirty="0"/>
              <a:t>inspired by </a:t>
            </a:r>
            <a:r>
              <a:rPr lang="en-US" sz="2800" dirty="0">
                <a:hlinkClick r:id="rId2"/>
              </a:rPr>
              <a:t>Winnie the Pooh</a:t>
            </a:r>
            <a:r>
              <a:rPr lang="en-US" sz="2800" dirty="0"/>
              <a:t>)</a:t>
            </a:r>
          </a:p>
          <a:p>
            <a:pPr>
              <a:lnSpc>
                <a:spcPts val="2800"/>
              </a:lnSpc>
              <a:spcBef>
                <a:spcPts val="1000"/>
              </a:spcBef>
            </a:pPr>
            <a:r>
              <a:rPr lang="en-US" sz="2800" dirty="0"/>
              <a:t>A computer language in which you can </a:t>
            </a:r>
            <a:r>
              <a:rPr lang="en-US" sz="2800" i="1" dirty="0"/>
              <a:t>express, communicate about </a:t>
            </a:r>
            <a:r>
              <a:rPr lang="en-US" sz="2800" dirty="0"/>
              <a:t>and </a:t>
            </a:r>
            <a:r>
              <a:rPr lang="en-US" sz="2800" i="1" dirty="0"/>
              <a:t>reason </a:t>
            </a:r>
            <a:r>
              <a:rPr lang="en-US" sz="2800" dirty="0"/>
              <a:t>over some kinds of ontologies</a:t>
            </a:r>
          </a:p>
          <a:p>
            <a:pPr>
              <a:lnSpc>
                <a:spcPts val="2800"/>
              </a:lnSpc>
              <a:spcBef>
                <a:spcPts val="1000"/>
              </a:spcBef>
            </a:pPr>
            <a:r>
              <a:rPr lang="en-US" sz="2800" dirty="0"/>
              <a:t>One element in a set of interoperable standards and protocols collectively known as “</a:t>
            </a:r>
            <a:r>
              <a:rPr lang="en-US" sz="2800" i="1" dirty="0"/>
              <a:t>semantic web</a:t>
            </a:r>
            <a:r>
              <a:rPr lang="en-US" sz="2800" dirty="0"/>
              <a:t>”</a:t>
            </a:r>
          </a:p>
          <a:p>
            <a:pPr>
              <a:lnSpc>
                <a:spcPts val="2800"/>
              </a:lnSpc>
              <a:spcBef>
                <a:spcPts val="1000"/>
              </a:spcBef>
            </a:pPr>
            <a:r>
              <a:rPr lang="en-US" sz="2800" dirty="0"/>
              <a:t>One of a set of such semantic web languages with varying capabilities – </a:t>
            </a:r>
            <a:r>
              <a:rPr lang="en-US" sz="2800" i="1" dirty="0"/>
              <a:t>RDF</a:t>
            </a:r>
            <a:r>
              <a:rPr lang="en-US" sz="2800" dirty="0"/>
              <a:t>, </a:t>
            </a:r>
            <a:r>
              <a:rPr lang="en-US" sz="2800" i="1" dirty="0"/>
              <a:t>RDFS</a:t>
            </a:r>
            <a:r>
              <a:rPr lang="en-US" sz="2800" dirty="0"/>
              <a:t>, </a:t>
            </a:r>
            <a:r>
              <a:rPr lang="en-US" sz="2800" i="1" dirty="0"/>
              <a:t>RIF</a:t>
            </a:r>
          </a:p>
          <a:p>
            <a:pPr>
              <a:lnSpc>
                <a:spcPts val="2800"/>
              </a:lnSpc>
              <a:spcBef>
                <a:spcPts val="1000"/>
              </a:spcBef>
            </a:pPr>
            <a:r>
              <a:rPr lang="en-US" sz="2800" dirty="0"/>
              <a:t>A </a:t>
            </a:r>
            <a:r>
              <a:rPr lang="en-US" sz="2800" i="1" dirty="0"/>
              <a:t>family</a:t>
            </a:r>
            <a:r>
              <a:rPr lang="en-US" sz="2800" dirty="0"/>
              <a:t> of languages – OWL-[Full, DL, EL, RL, QL]. In this presentation we focus on OWL-DL</a:t>
            </a:r>
          </a:p>
          <a:p>
            <a:pPr>
              <a:lnSpc>
                <a:spcPts val="2800"/>
              </a:lnSpc>
              <a:spcBef>
                <a:spcPts val="1000"/>
              </a:spcBef>
            </a:pPr>
            <a:r>
              <a:rPr lang="en-US" sz="2800" dirty="0"/>
              <a:t>A fragment of first (and a bit of second) order logic</a:t>
            </a:r>
          </a:p>
        </p:txBody>
      </p:sp>
      <p:pic>
        <p:nvPicPr>
          <p:cNvPr id="7" name="Picture 6" descr="Untitled-1.png"/>
          <p:cNvPicPr>
            <a:picLocks noChangeAspect="1"/>
          </p:cNvPicPr>
          <p:nvPr/>
        </p:nvPicPr>
        <p:blipFill>
          <a:blip r:embed="rId3"/>
          <a:stretch>
            <a:fillRect/>
          </a:stretch>
        </p:blipFill>
        <p:spPr>
          <a:xfrm>
            <a:off x="7023100" y="457200"/>
            <a:ext cx="2120900" cy="2222500"/>
          </a:xfrm>
          <a:prstGeom prst="rect">
            <a:avLst/>
          </a:prstGeom>
        </p:spPr>
      </p:pic>
    </p:spTree>
    <p:extLst>
      <p:ext uri="{BB962C8B-B14F-4D97-AF65-F5344CB8AC3E}">
        <p14:creationId xmlns:p14="http://schemas.microsoft.com/office/powerpoint/2010/main" val="33357465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23914" y="1318991"/>
            <a:ext cx="6457390" cy="9591237"/>
            <a:chOff x="5576920" y="25202540"/>
            <a:chExt cx="11495041" cy="14602450"/>
          </a:xfrm>
        </p:grpSpPr>
        <p:pic>
          <p:nvPicPr>
            <p:cNvPr id="8" name="Picture 7" descr="tmp1.png"/>
            <p:cNvPicPr>
              <a:picLocks noChangeAspect="1"/>
            </p:cNvPicPr>
            <p:nvPr/>
          </p:nvPicPr>
          <p:blipFill>
            <a:blip r:embed="rId2"/>
            <a:stretch>
              <a:fillRect/>
            </a:stretch>
          </p:blipFill>
          <p:spPr>
            <a:xfrm>
              <a:off x="5576920" y="25202540"/>
              <a:ext cx="11495041" cy="5371361"/>
            </a:xfrm>
            <a:prstGeom prst="rect">
              <a:avLst/>
            </a:prstGeom>
          </p:spPr>
        </p:pic>
        <p:sp>
          <p:nvSpPr>
            <p:cNvPr id="9" name="TextBox 8"/>
            <p:cNvSpPr txBox="1"/>
            <p:nvPr/>
          </p:nvSpPr>
          <p:spPr>
            <a:xfrm>
              <a:off x="7194550" y="38164949"/>
              <a:ext cx="7480990" cy="1640041"/>
            </a:xfrm>
            <a:prstGeom prst="rect">
              <a:avLst/>
            </a:prstGeom>
            <a:noFill/>
          </p:spPr>
          <p:txBody>
            <a:bodyPr wrap="square" rtlCol="0">
              <a:spAutoFit/>
            </a:bodyPr>
            <a:lstStyle/>
            <a:p>
              <a:r>
                <a:rPr lang="en-US" sz="3200" dirty="0" smtClean="0"/>
                <a:t> </a:t>
              </a:r>
              <a:endParaRPr lang="en-US" sz="3200" b="1" dirty="0" smtClean="0">
                <a:latin typeface="+mj-lt"/>
              </a:endParaRPr>
            </a:p>
            <a:p>
              <a:endParaRPr lang="en-US" sz="3200" dirty="0">
                <a:latin typeface="+mn-lt"/>
              </a:endParaRPr>
            </a:p>
          </p:txBody>
        </p:sp>
      </p:grpSp>
      <p:grpSp>
        <p:nvGrpSpPr>
          <p:cNvPr id="2" name="Group 3"/>
          <p:cNvGrpSpPr>
            <a:grpSpLocks/>
          </p:cNvGrpSpPr>
          <p:nvPr/>
        </p:nvGrpSpPr>
        <p:grpSpPr bwMode="auto">
          <a:xfrm>
            <a:off x="423913" y="120667"/>
            <a:ext cx="9111752" cy="6897743"/>
            <a:chOff x="2112390" y="20665754"/>
            <a:chExt cx="12176818" cy="7904653"/>
          </a:xfrm>
        </p:grpSpPr>
        <p:sp>
          <p:nvSpPr>
            <p:cNvPr id="69637" name="TextBox 6"/>
            <p:cNvSpPr txBox="1">
              <a:spLocks noChangeArrowheads="1"/>
            </p:cNvSpPr>
            <p:nvPr/>
          </p:nvSpPr>
          <p:spPr bwMode="auto">
            <a:xfrm>
              <a:off x="7194706" y="27547563"/>
              <a:ext cx="7094502" cy="1022844"/>
            </a:xfrm>
            <a:prstGeom prst="rect">
              <a:avLst/>
            </a:prstGeom>
            <a:noFill/>
            <a:ln w="9525">
              <a:noFill/>
              <a:miter lim="800000"/>
              <a:headEnd/>
              <a:tailEnd/>
            </a:ln>
          </p:spPr>
          <p:txBody>
            <a:bodyPr wrap="square">
              <a:prstTxWarp prst="textNoShape">
                <a:avLst/>
              </a:prstTxWarp>
              <a:spAutoFit/>
            </a:bodyPr>
            <a:lstStyle/>
            <a:p>
              <a:pPr>
                <a:buClr>
                  <a:schemeClr val="accent1"/>
                </a:buClr>
                <a:defRPr/>
              </a:pPr>
              <a:r>
                <a:rPr lang="en-US" sz="3200" dirty="0" smtClean="0"/>
                <a:t>…so automate what you can.</a:t>
              </a:r>
            </a:p>
            <a:p>
              <a:pPr>
                <a:defRPr/>
              </a:pPr>
              <a:endParaRPr lang="en-US" sz="2000" dirty="0"/>
            </a:p>
          </p:txBody>
        </p:sp>
        <p:sp>
          <p:nvSpPr>
            <p:cNvPr id="69638" name="TextBox 7"/>
            <p:cNvSpPr txBox="1">
              <a:spLocks noChangeArrowheads="1"/>
            </p:cNvSpPr>
            <p:nvPr/>
          </p:nvSpPr>
          <p:spPr bwMode="auto">
            <a:xfrm>
              <a:off x="2273558" y="20665754"/>
              <a:ext cx="9124623" cy="1234465"/>
            </a:xfrm>
            <a:prstGeom prst="rect">
              <a:avLst/>
            </a:prstGeom>
            <a:noFill/>
            <a:ln w="9525">
              <a:noFill/>
              <a:miter lim="800000"/>
              <a:headEnd/>
              <a:tailEnd/>
            </a:ln>
          </p:spPr>
          <p:txBody>
            <a:bodyPr>
              <a:prstTxWarp prst="textNoShape">
                <a:avLst/>
              </a:prstTxWarp>
              <a:spAutoFit/>
            </a:bodyPr>
            <a:lstStyle/>
            <a:p>
              <a:pPr>
                <a:defRPr/>
              </a:pPr>
              <a:r>
                <a:rPr lang="en-US" sz="3200" dirty="0" smtClean="0">
                  <a:latin typeface="+mj-lt"/>
                </a:rPr>
                <a:t>Manually maintaining an ontology with multiple </a:t>
              </a:r>
              <a:r>
                <a:rPr lang="en-US" sz="3200" i="1" dirty="0" smtClean="0">
                  <a:latin typeface="+mj-lt"/>
                </a:rPr>
                <a:t>classification schemes </a:t>
              </a:r>
              <a:r>
                <a:rPr lang="en-US" sz="3200" dirty="0" smtClean="0">
                  <a:latin typeface="+mj-lt"/>
                </a:rPr>
                <a:t>is hard…</a:t>
              </a:r>
              <a:endParaRPr lang="en-US" sz="3200" dirty="0">
                <a:latin typeface="+mj-lt"/>
              </a:endParaRPr>
            </a:p>
          </p:txBody>
        </p:sp>
        <p:sp>
          <p:nvSpPr>
            <p:cNvPr id="10" name="TextBox 6"/>
            <p:cNvSpPr txBox="1">
              <a:spLocks noChangeArrowheads="1"/>
            </p:cNvSpPr>
            <p:nvPr/>
          </p:nvSpPr>
          <p:spPr bwMode="auto">
            <a:xfrm>
              <a:off x="2112390" y="26313096"/>
              <a:ext cx="10037836" cy="1234467"/>
            </a:xfrm>
            <a:prstGeom prst="rect">
              <a:avLst/>
            </a:prstGeom>
            <a:noFill/>
            <a:ln w="9525">
              <a:noFill/>
              <a:miter lim="800000"/>
              <a:headEnd/>
              <a:tailEnd/>
            </a:ln>
          </p:spPr>
          <p:txBody>
            <a:bodyPr wrap="square">
              <a:prstTxWarp prst="textNoShape">
                <a:avLst/>
              </a:prstTxWarp>
              <a:spAutoFit/>
            </a:bodyPr>
            <a:lstStyle/>
            <a:p>
              <a:pPr>
                <a:buClr>
                  <a:schemeClr val="accent1"/>
                </a:buClr>
                <a:defRPr/>
              </a:pPr>
              <a:r>
                <a:rPr lang="en-US" sz="3200" dirty="0" smtClean="0"/>
                <a:t>Here the desire is to classify by part, by function, and by stage of life</a:t>
              </a:r>
              <a:endParaRPr lang="en-US" sz="2000" dirty="0"/>
            </a:p>
          </p:txBody>
        </p:sp>
      </p:grpSp>
    </p:spTree>
    <p:extLst>
      <p:ext uri="{BB962C8B-B14F-4D97-AF65-F5344CB8AC3E}">
        <p14:creationId xmlns:p14="http://schemas.microsoft.com/office/powerpoint/2010/main" val="41433210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677400" cy="1143000"/>
          </a:xfrm>
        </p:spPr>
        <p:txBody>
          <a:bodyPr>
            <a:normAutofit fontScale="90000"/>
          </a:bodyPr>
          <a:lstStyle/>
          <a:p>
            <a:r>
              <a:rPr lang="en-US"/>
              <a:t>How OWL helps us move in that direction</a:t>
            </a:r>
          </a:p>
        </p:txBody>
      </p:sp>
      <p:sp>
        <p:nvSpPr>
          <p:cNvPr id="3" name="Content Placeholder 2"/>
          <p:cNvSpPr>
            <a:spLocks noGrp="1"/>
          </p:cNvSpPr>
          <p:nvPr>
            <p:ph idx="1"/>
          </p:nvPr>
        </p:nvSpPr>
        <p:spPr>
          <a:xfrm>
            <a:off x="457199" y="1295400"/>
            <a:ext cx="8456671" cy="5427159"/>
          </a:xfrm>
        </p:spPr>
        <p:txBody>
          <a:bodyPr>
            <a:noAutofit/>
          </a:bodyPr>
          <a:lstStyle/>
          <a:p>
            <a:pPr>
              <a:spcBef>
                <a:spcPts val="800"/>
              </a:spcBef>
            </a:pPr>
            <a:r>
              <a:rPr lang="en-US" sz="2800" dirty="0"/>
              <a:t>Historically, much work done in ontology and representation, but with many different, incompatible, systems</a:t>
            </a:r>
          </a:p>
          <a:p>
            <a:pPr lvl="1">
              <a:spcBef>
                <a:spcPts val="800"/>
              </a:spcBef>
            </a:pPr>
            <a:r>
              <a:rPr lang="en-US" sz="2400" dirty="0"/>
              <a:t>OWL standardization helps make it easier to share, deploy, and build on others work.</a:t>
            </a:r>
          </a:p>
          <a:p>
            <a:pPr>
              <a:spcBef>
                <a:spcPts val="800"/>
              </a:spcBef>
            </a:pPr>
            <a:r>
              <a:rPr lang="en-US" sz="2800" dirty="0"/>
              <a:t>In many cases these projects did not use very much reasoning, or used imprecise rules of inference</a:t>
            </a:r>
          </a:p>
          <a:p>
            <a:pPr lvl="1">
              <a:spcBef>
                <a:spcPts val="800"/>
              </a:spcBef>
            </a:pPr>
            <a:r>
              <a:rPr lang="en-US" sz="2400" dirty="0"/>
              <a:t>OWL has a clear semantics and there are  and open source reasoners that perform adequately and yield complete, correct </a:t>
            </a:r>
            <a:r>
              <a:rPr lang="en-US" sz="2400" dirty="0" smtClean="0"/>
              <a:t>results</a:t>
            </a:r>
          </a:p>
          <a:p>
            <a:pPr>
              <a:spcBef>
                <a:spcPts val="800"/>
              </a:spcBef>
            </a:pPr>
            <a:r>
              <a:rPr lang="en-US" dirty="0" smtClean="0"/>
              <a:t>Even now, a major repository of biomedical ontologies, the NCBO </a:t>
            </a:r>
            <a:r>
              <a:rPr lang="en-US" dirty="0" err="1" smtClean="0"/>
              <a:t>Bioportal</a:t>
            </a:r>
            <a:r>
              <a:rPr lang="en-US" dirty="0" smtClean="0"/>
              <a:t>, contains a number of inconsistent ontologies</a:t>
            </a:r>
            <a:endParaRPr lang="en-US" dirty="0"/>
          </a:p>
          <a:p>
            <a:pPr lvl="1">
              <a:spcBef>
                <a:spcPts val="800"/>
              </a:spcBef>
            </a:pPr>
            <a:endParaRPr lang="en-US" sz="2400" dirty="0"/>
          </a:p>
        </p:txBody>
      </p:sp>
    </p:spTree>
    <p:extLst>
      <p:ext uri="{BB962C8B-B14F-4D97-AF65-F5344CB8AC3E}">
        <p14:creationId xmlns:p14="http://schemas.microsoft.com/office/powerpoint/2010/main" val="34773095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OWL not?</a:t>
            </a:r>
          </a:p>
        </p:txBody>
      </p:sp>
      <p:sp>
        <p:nvSpPr>
          <p:cNvPr id="3" name="Content Placeholder 2"/>
          <p:cNvSpPr>
            <a:spLocks noGrp="1"/>
          </p:cNvSpPr>
          <p:nvPr>
            <p:ph idx="1"/>
          </p:nvPr>
        </p:nvSpPr>
        <p:spPr>
          <a:xfrm>
            <a:off x="224157" y="1499761"/>
            <a:ext cx="8686800" cy="4525963"/>
          </a:xfrm>
        </p:spPr>
        <p:txBody>
          <a:bodyPr>
            <a:noAutofit/>
          </a:bodyPr>
          <a:lstStyle/>
          <a:p>
            <a:pPr>
              <a:lnSpc>
                <a:spcPts val="2800"/>
              </a:lnSpc>
            </a:pPr>
            <a:r>
              <a:rPr lang="en-US" sz="2800" dirty="0"/>
              <a:t>OWL is not a philosophical theory, it is a computational tool</a:t>
            </a:r>
          </a:p>
          <a:p>
            <a:pPr lvl="1">
              <a:lnSpc>
                <a:spcPts val="2800"/>
              </a:lnSpc>
            </a:pPr>
            <a:r>
              <a:rPr lang="en-US" sz="2400" dirty="0"/>
              <a:t>Don’t confuse OWL Classes with Universals</a:t>
            </a:r>
          </a:p>
          <a:p>
            <a:pPr lvl="1">
              <a:lnSpc>
                <a:spcPts val="2800"/>
              </a:lnSpc>
            </a:pPr>
            <a:r>
              <a:rPr lang="en-US" sz="2400" dirty="0"/>
              <a:t>Don’t confuse OWL Individuals with Particulars</a:t>
            </a:r>
          </a:p>
          <a:p>
            <a:pPr lvl="1">
              <a:lnSpc>
                <a:spcPts val="2800"/>
              </a:lnSpc>
              <a:buNone/>
            </a:pPr>
            <a:r>
              <a:rPr lang="en-US" sz="2400" dirty="0"/>
              <a:t>(even though we often use the former to represent the latter)</a:t>
            </a:r>
          </a:p>
          <a:p>
            <a:pPr>
              <a:lnSpc>
                <a:spcPts val="2800"/>
              </a:lnSpc>
            </a:pPr>
            <a:r>
              <a:rPr lang="en-US" sz="2800" dirty="0"/>
              <a:t>Using OWL doesn’t mean your ontology will automatically be good, any more than using words means you will write a good story</a:t>
            </a:r>
          </a:p>
          <a:p>
            <a:pPr>
              <a:lnSpc>
                <a:spcPts val="2800"/>
              </a:lnSpc>
            </a:pPr>
            <a:r>
              <a:rPr lang="en-US" sz="2800" dirty="0"/>
              <a:t>There are lots of things that OWL’s reasoning can’t do, some very important, like reasoning about how events relate in time. </a:t>
            </a:r>
          </a:p>
        </p:txBody>
      </p:sp>
    </p:spTree>
    <p:extLst>
      <p:ext uri="{BB962C8B-B14F-4D97-AF65-F5344CB8AC3E}">
        <p14:creationId xmlns:p14="http://schemas.microsoft.com/office/powerpoint/2010/main" val="39467758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a:t>Goals of this session</a:t>
            </a:r>
          </a:p>
        </p:txBody>
      </p:sp>
      <p:sp>
        <p:nvSpPr>
          <p:cNvPr id="3" name="Content Placeholder 2"/>
          <p:cNvSpPr>
            <a:spLocks noGrp="1"/>
          </p:cNvSpPr>
          <p:nvPr>
            <p:ph idx="1"/>
          </p:nvPr>
        </p:nvSpPr>
        <p:spPr>
          <a:xfrm>
            <a:off x="457200" y="1417637"/>
            <a:ext cx="8363454" cy="5304922"/>
          </a:xfrm>
          <a:prstGeom prst="rect">
            <a:avLst/>
          </a:prstGeom>
        </p:spPr>
        <p:txBody>
          <a:bodyPr>
            <a:normAutofit fontScale="92500" lnSpcReduction="10000"/>
          </a:bodyPr>
          <a:lstStyle/>
          <a:p>
            <a:r>
              <a:rPr lang="en-US" dirty="0" smtClean="0"/>
              <a:t>Discuss the </a:t>
            </a:r>
            <a:r>
              <a:rPr lang="en-US" i="1" dirty="0" smtClean="0"/>
              <a:t>implementation</a:t>
            </a:r>
            <a:r>
              <a:rPr lang="en-US" dirty="0" smtClean="0"/>
              <a:t> of BFO 2 in a computational setting, in particular the </a:t>
            </a:r>
            <a:r>
              <a:rPr lang="en-US" i="1" dirty="0" smtClean="0"/>
              <a:t>Semantic Web</a:t>
            </a:r>
            <a:endParaRPr lang="en-US" i="1" dirty="0"/>
          </a:p>
          <a:p>
            <a:r>
              <a:rPr lang="en-US" dirty="0" smtClean="0"/>
              <a:t>Explain the role of the BFO2 </a:t>
            </a:r>
            <a:r>
              <a:rPr lang="en-US" i="1" dirty="0" smtClean="0"/>
              <a:t>Reference</a:t>
            </a:r>
            <a:r>
              <a:rPr lang="en-US" dirty="0" smtClean="0"/>
              <a:t>, informal </a:t>
            </a:r>
            <a:r>
              <a:rPr lang="en-US" i="1" dirty="0" smtClean="0"/>
              <a:t>first order logic</a:t>
            </a:r>
            <a:r>
              <a:rPr lang="en-US" dirty="0" smtClean="0"/>
              <a:t> (FOL), </a:t>
            </a:r>
            <a:r>
              <a:rPr lang="en-US" i="1" dirty="0" smtClean="0"/>
              <a:t>FOL implementation</a:t>
            </a:r>
            <a:r>
              <a:rPr lang="en-US" dirty="0" smtClean="0"/>
              <a:t>, and </a:t>
            </a:r>
            <a:r>
              <a:rPr lang="en-US" b="1" i="1" dirty="0" smtClean="0"/>
              <a:t>OWL implementation</a:t>
            </a:r>
          </a:p>
          <a:p>
            <a:r>
              <a:rPr lang="en-US" dirty="0" smtClean="0"/>
              <a:t>Give an introduction to OWL 2, the Web Ontology Language</a:t>
            </a:r>
          </a:p>
          <a:p>
            <a:pPr lvl="1"/>
            <a:r>
              <a:rPr lang="en-US" dirty="0" smtClean="0"/>
              <a:t>Show what constructs are available</a:t>
            </a:r>
            <a:endParaRPr lang="en-US" dirty="0"/>
          </a:p>
          <a:p>
            <a:pPr lvl="1"/>
            <a:r>
              <a:rPr lang="en-US" dirty="0" smtClean="0"/>
              <a:t>Explain </a:t>
            </a:r>
            <a:r>
              <a:rPr lang="en-US" dirty="0"/>
              <a:t>the role of </a:t>
            </a:r>
            <a:r>
              <a:rPr lang="en-US" i="1" dirty="0"/>
              <a:t>reasoner</a:t>
            </a:r>
            <a:r>
              <a:rPr lang="en-US" dirty="0"/>
              <a:t> and standard reasoning </a:t>
            </a:r>
            <a:r>
              <a:rPr lang="en-US" dirty="0" smtClean="0"/>
              <a:t>tasks</a:t>
            </a:r>
          </a:p>
          <a:p>
            <a:r>
              <a:rPr lang="en-US" dirty="0" smtClean="0"/>
              <a:t>Go into detail about the BFO 2 OWL 2 implementation</a:t>
            </a:r>
          </a:p>
          <a:p>
            <a:pPr lvl="1"/>
            <a:r>
              <a:rPr lang="en-US" dirty="0" smtClean="0"/>
              <a:t>Review design, classes, properties</a:t>
            </a:r>
          </a:p>
          <a:p>
            <a:pPr lvl="1"/>
            <a:r>
              <a:rPr lang="en-US" dirty="0" smtClean="0"/>
              <a:t>Explain approach to temporal representation</a:t>
            </a:r>
          </a:p>
          <a:p>
            <a:pPr lvl="1"/>
            <a:r>
              <a:rPr lang="en-US" dirty="0" smtClean="0"/>
              <a:t>Review open issues</a:t>
            </a:r>
          </a:p>
          <a:p>
            <a:r>
              <a:rPr lang="en-US" dirty="0" smtClean="0"/>
              <a:t>Give some pointers to additional resources</a:t>
            </a:r>
            <a:endParaRPr lang="en-US" dirty="0"/>
          </a:p>
        </p:txBody>
      </p:sp>
      <p:sp>
        <p:nvSpPr>
          <p:cNvPr id="7" name="TextBox 6"/>
          <p:cNvSpPr txBox="1"/>
          <p:nvPr/>
        </p:nvSpPr>
        <p:spPr>
          <a:xfrm>
            <a:off x="-1981200" y="41275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288006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of OWL</a:t>
            </a:r>
            <a:endParaRPr lang="en-US" dirty="0"/>
          </a:p>
        </p:txBody>
      </p:sp>
      <p:pic>
        <p:nvPicPr>
          <p:cNvPr id="4" name="Content Placeholder 3" descr="496810868_1a511dc393_b.jpg"/>
          <p:cNvPicPr>
            <a:picLocks noGrp="1" noChangeAspect="1"/>
          </p:cNvPicPr>
          <p:nvPr>
            <p:ph idx="1"/>
          </p:nvPr>
        </p:nvPicPr>
        <p:blipFill>
          <a:blip r:embed="rId2">
            <a:extLst>
              <a:ext uri="{28A0092B-C50C-407E-A947-70E740481C1C}">
                <a14:useLocalDpi xmlns:a14="http://schemas.microsoft.com/office/drawing/2010/main" val="0"/>
              </a:ext>
            </a:extLst>
          </a:blip>
          <a:srcRect t="8713" b="8713"/>
          <a:stretch>
            <a:fillRect/>
          </a:stretch>
        </p:blipFill>
        <p:spPr/>
      </p:pic>
    </p:spTree>
    <p:extLst>
      <p:ext uri="{BB962C8B-B14F-4D97-AF65-F5344CB8AC3E}">
        <p14:creationId xmlns:p14="http://schemas.microsoft.com/office/powerpoint/2010/main" val="15578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 </a:t>
            </a:r>
            <a:r>
              <a:rPr lang="en-US" dirty="0" smtClean="0"/>
              <a:t>Individual</a:t>
            </a:r>
            <a:endParaRPr lang="en-US" dirty="0"/>
          </a:p>
        </p:txBody>
      </p:sp>
      <p:sp>
        <p:nvSpPr>
          <p:cNvPr id="3" name="Content Placeholder 2"/>
          <p:cNvSpPr>
            <a:spLocks noGrp="1"/>
          </p:cNvSpPr>
          <p:nvPr>
            <p:ph idx="1"/>
          </p:nvPr>
        </p:nvSpPr>
        <p:spPr>
          <a:xfrm>
            <a:off x="914400" y="1735138"/>
            <a:ext cx="8034427" cy="4824308"/>
          </a:xfrm>
        </p:spPr>
        <p:txBody>
          <a:bodyPr>
            <a:noAutofit/>
          </a:bodyPr>
          <a:lstStyle/>
          <a:p>
            <a:pPr>
              <a:spcBef>
                <a:spcPts val="1000"/>
              </a:spcBef>
            </a:pPr>
            <a:r>
              <a:rPr lang="en-US" sz="3000" dirty="0"/>
              <a:t>Individuals are singular entities. </a:t>
            </a:r>
          </a:p>
          <a:p>
            <a:pPr>
              <a:spcBef>
                <a:spcPts val="1000"/>
              </a:spcBef>
            </a:pPr>
            <a:r>
              <a:rPr lang="en-US" sz="3000" dirty="0"/>
              <a:t>They can be the subject and object of relations</a:t>
            </a:r>
          </a:p>
          <a:p>
            <a:pPr>
              <a:spcBef>
                <a:spcPts val="1000"/>
              </a:spcBef>
            </a:pPr>
            <a:r>
              <a:rPr lang="en-US" sz="3000" dirty="0"/>
              <a:t>They can be named or un-named</a:t>
            </a:r>
          </a:p>
          <a:p>
            <a:pPr>
              <a:spcBef>
                <a:spcPts val="1000"/>
              </a:spcBef>
            </a:pPr>
            <a:r>
              <a:rPr lang="en-US" sz="3000" dirty="0"/>
              <a:t>Often, but not always, OWL individuals are used to represent particulars.</a:t>
            </a:r>
          </a:p>
          <a:p>
            <a:pPr>
              <a:spcBef>
                <a:spcPts val="1000"/>
              </a:spcBef>
            </a:pPr>
            <a:r>
              <a:rPr lang="en-US" sz="3000" dirty="0"/>
              <a:t>In subsequent text I will sometimes use a </a:t>
            </a:r>
            <a:r>
              <a:rPr lang="en-US" sz="3000" dirty="0">
                <a:solidFill>
                  <a:schemeClr val="tx1">
                    <a:lumMod val="75000"/>
                    <a:lumOff val="25000"/>
                  </a:schemeClr>
                </a:solidFill>
              </a:rPr>
              <a:t>blue color </a:t>
            </a:r>
            <a:r>
              <a:rPr lang="en-US" sz="3000" dirty="0"/>
              <a:t>for text descriptions of individuals</a:t>
            </a:r>
          </a:p>
        </p:txBody>
      </p:sp>
    </p:spTree>
    <p:extLst>
      <p:ext uri="{BB962C8B-B14F-4D97-AF65-F5344CB8AC3E}">
        <p14:creationId xmlns:p14="http://schemas.microsoft.com/office/powerpoint/2010/main" val="27423921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 </a:t>
            </a:r>
            <a:r>
              <a:rPr lang="en-US" dirty="0" smtClean="0"/>
              <a:t>Class</a:t>
            </a:r>
            <a:endParaRPr lang="en-US" dirty="0"/>
          </a:p>
        </p:txBody>
      </p:sp>
      <p:sp>
        <p:nvSpPr>
          <p:cNvPr id="3" name="Content Placeholder 2"/>
          <p:cNvSpPr>
            <a:spLocks noGrp="1"/>
          </p:cNvSpPr>
          <p:nvPr>
            <p:ph idx="1"/>
          </p:nvPr>
        </p:nvSpPr>
        <p:spPr>
          <a:xfrm>
            <a:off x="304800" y="1371600"/>
            <a:ext cx="8686800" cy="4952998"/>
          </a:xfrm>
        </p:spPr>
        <p:txBody>
          <a:bodyPr>
            <a:normAutofit/>
          </a:bodyPr>
          <a:lstStyle/>
          <a:p>
            <a:r>
              <a:rPr lang="en-US" sz="2800" dirty="0"/>
              <a:t>A </a:t>
            </a:r>
            <a:r>
              <a:rPr lang="en-US" sz="2800" i="1" dirty="0"/>
              <a:t>class </a:t>
            </a:r>
            <a:r>
              <a:rPr lang="en-US" sz="2800" dirty="0"/>
              <a:t>is a set of individuals, but is not determined by them.</a:t>
            </a:r>
          </a:p>
          <a:p>
            <a:r>
              <a:rPr lang="en-US" sz="2800" i="1" dirty="0"/>
              <a:t>Class expressions</a:t>
            </a:r>
            <a:r>
              <a:rPr lang="en-US" sz="2800" dirty="0"/>
              <a:t> describe conditions under which an individual is a member of that set</a:t>
            </a:r>
          </a:p>
          <a:p>
            <a:r>
              <a:rPr lang="en-US" sz="2800" dirty="0"/>
              <a:t>OWL Classes are often used to represent </a:t>
            </a:r>
            <a:r>
              <a:rPr lang="en-US" sz="2800" i="1" dirty="0"/>
              <a:t>universals</a:t>
            </a:r>
            <a:r>
              <a:rPr lang="en-US" sz="2800" dirty="0"/>
              <a:t>, </a:t>
            </a:r>
            <a:r>
              <a:rPr lang="en-US" sz="2800" i="1" dirty="0"/>
              <a:t>groups</a:t>
            </a:r>
            <a:r>
              <a:rPr lang="en-US" sz="2800" dirty="0"/>
              <a:t>, or </a:t>
            </a:r>
            <a:r>
              <a:rPr lang="en-US" sz="2800" i="1" dirty="0"/>
              <a:t>attributed classes</a:t>
            </a:r>
            <a:r>
              <a:rPr lang="en-US" sz="2800" dirty="0"/>
              <a:t>.</a:t>
            </a:r>
          </a:p>
          <a:p>
            <a:r>
              <a:rPr lang="en-US" sz="2800" dirty="0"/>
              <a:t>In subsequent text I will sometimes use a </a:t>
            </a:r>
            <a:r>
              <a:rPr lang="en-US" sz="2800" b="1" dirty="0">
                <a:solidFill>
                  <a:srgbClr val="5F8D00"/>
                </a:solidFill>
              </a:rPr>
              <a:t>green </a:t>
            </a:r>
            <a:r>
              <a:rPr lang="en-US" sz="2800" dirty="0">
                <a:solidFill>
                  <a:schemeClr val="tx2">
                    <a:lumMod val="75000"/>
                  </a:schemeClr>
                </a:solidFill>
              </a:rPr>
              <a:t>or </a:t>
            </a:r>
            <a:r>
              <a:rPr lang="en-US" sz="2800" b="1" dirty="0">
                <a:solidFill>
                  <a:srgbClr val="D56E1B"/>
                </a:solidFill>
              </a:rPr>
              <a:t>orange </a:t>
            </a:r>
            <a:r>
              <a:rPr lang="en-US" sz="2800" dirty="0"/>
              <a:t>for text descriptions of classes</a:t>
            </a:r>
          </a:p>
        </p:txBody>
      </p:sp>
    </p:spTree>
    <p:extLst>
      <p:ext uri="{BB962C8B-B14F-4D97-AF65-F5344CB8AC3E}">
        <p14:creationId xmlns:p14="http://schemas.microsoft.com/office/powerpoint/2010/main" val="35849904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987819" cy="868362"/>
          </a:xfrm>
        </p:spPr>
        <p:txBody>
          <a:bodyPr>
            <a:normAutofit fontScale="90000"/>
          </a:bodyPr>
          <a:lstStyle/>
          <a:p>
            <a:r>
              <a:rPr lang="en-US" dirty="0"/>
              <a:t>Building block: </a:t>
            </a:r>
            <a:r>
              <a:rPr lang="en-US" dirty="0" err="1" smtClean="0"/>
              <a:t>Datatype</a:t>
            </a:r>
            <a:r>
              <a:rPr lang="en-US" dirty="0" smtClean="0"/>
              <a:t> </a:t>
            </a:r>
            <a:r>
              <a:rPr lang="en-US" dirty="0"/>
              <a:t>and </a:t>
            </a:r>
            <a:r>
              <a:rPr lang="en-US" dirty="0" smtClean="0"/>
              <a:t>Values</a:t>
            </a:r>
            <a:endParaRPr lang="en-US" dirty="0"/>
          </a:p>
        </p:txBody>
      </p:sp>
      <p:sp>
        <p:nvSpPr>
          <p:cNvPr id="3" name="Content Placeholder 2"/>
          <p:cNvSpPr>
            <a:spLocks noGrp="1"/>
          </p:cNvSpPr>
          <p:nvPr>
            <p:ph idx="1"/>
          </p:nvPr>
        </p:nvSpPr>
        <p:spPr>
          <a:xfrm>
            <a:off x="914400" y="1735137"/>
            <a:ext cx="7405213" cy="4707799"/>
          </a:xfrm>
        </p:spPr>
        <p:txBody>
          <a:bodyPr>
            <a:noAutofit/>
          </a:bodyPr>
          <a:lstStyle/>
          <a:p>
            <a:pPr>
              <a:spcBef>
                <a:spcPts val="500"/>
              </a:spcBef>
            </a:pPr>
            <a:r>
              <a:rPr lang="en-US" sz="2800" dirty="0"/>
              <a:t>Data values are singular entities. </a:t>
            </a:r>
          </a:p>
          <a:p>
            <a:pPr>
              <a:spcBef>
                <a:spcPts val="500"/>
              </a:spcBef>
            </a:pPr>
            <a:r>
              <a:rPr lang="en-US" sz="2800" dirty="0"/>
              <a:t>They can be the object of relations, but not subject</a:t>
            </a:r>
          </a:p>
          <a:p>
            <a:pPr>
              <a:spcBef>
                <a:spcPts val="500"/>
              </a:spcBef>
            </a:pPr>
            <a:r>
              <a:rPr lang="en-US" sz="2800" dirty="0" err="1"/>
              <a:t>Datatypes</a:t>
            </a:r>
            <a:r>
              <a:rPr lang="en-US" sz="2800" dirty="0"/>
              <a:t> are sets of data values along with built-in relations between the values</a:t>
            </a:r>
          </a:p>
          <a:p>
            <a:pPr>
              <a:spcBef>
                <a:spcPts val="500"/>
              </a:spcBef>
            </a:pPr>
            <a:r>
              <a:rPr lang="en-US" sz="2800" dirty="0"/>
              <a:t>Every data value is associated with a </a:t>
            </a:r>
            <a:r>
              <a:rPr lang="en-US" sz="2800" dirty="0" err="1"/>
              <a:t>datatype</a:t>
            </a:r>
            <a:endParaRPr lang="en-US" sz="2800" dirty="0"/>
          </a:p>
          <a:p>
            <a:pPr>
              <a:spcBef>
                <a:spcPts val="500"/>
              </a:spcBef>
            </a:pPr>
            <a:r>
              <a:rPr lang="en-US" sz="2800" dirty="0"/>
              <a:t>Example values: 2.7^^float,  3^^integer, “hello”</a:t>
            </a:r>
          </a:p>
          <a:p>
            <a:pPr>
              <a:spcBef>
                <a:spcPts val="500"/>
              </a:spcBef>
            </a:pPr>
            <a:r>
              <a:rPr lang="en-US" sz="2800" dirty="0"/>
              <a:t>Example built-in relations: </a:t>
            </a:r>
            <a:r>
              <a:rPr lang="en-US" sz="2800" i="1" dirty="0"/>
              <a:t>&gt;</a:t>
            </a:r>
            <a:r>
              <a:rPr lang="en-US" sz="2800" dirty="0"/>
              <a:t> (for numbers), </a:t>
            </a:r>
            <a:r>
              <a:rPr lang="en-US" sz="2800" i="1" dirty="0"/>
              <a:t>length </a:t>
            </a:r>
            <a:r>
              <a:rPr lang="en-US" sz="2800" dirty="0"/>
              <a:t>(for strings)</a:t>
            </a:r>
          </a:p>
        </p:txBody>
      </p:sp>
    </p:spTree>
    <p:extLst>
      <p:ext uri="{BB962C8B-B14F-4D97-AF65-F5344CB8AC3E}">
        <p14:creationId xmlns:p14="http://schemas.microsoft.com/office/powerpoint/2010/main" val="40369613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 </a:t>
            </a:r>
            <a:r>
              <a:rPr lang="en-US" dirty="0" smtClean="0"/>
              <a:t>Property</a:t>
            </a:r>
            <a:endParaRPr lang="en-US" dirty="0"/>
          </a:p>
        </p:txBody>
      </p:sp>
      <p:sp>
        <p:nvSpPr>
          <p:cNvPr id="3" name="Content Placeholder 2"/>
          <p:cNvSpPr>
            <a:spLocks noGrp="1"/>
          </p:cNvSpPr>
          <p:nvPr>
            <p:ph idx="1"/>
          </p:nvPr>
        </p:nvSpPr>
        <p:spPr>
          <a:xfrm>
            <a:off x="270768" y="1347361"/>
            <a:ext cx="8782930" cy="4800600"/>
          </a:xfrm>
        </p:spPr>
        <p:txBody>
          <a:bodyPr>
            <a:noAutofit/>
          </a:bodyPr>
          <a:lstStyle/>
          <a:p>
            <a:pPr>
              <a:lnSpc>
                <a:spcPct val="100000"/>
              </a:lnSpc>
              <a:spcBef>
                <a:spcPts val="800"/>
              </a:spcBef>
            </a:pPr>
            <a:r>
              <a:rPr lang="en-US" sz="2800" dirty="0"/>
              <a:t>Properties can be thought of as sets of pairings of individuals with either other individuals or data values. As with classes, the set does not determine the property.</a:t>
            </a:r>
          </a:p>
          <a:p>
            <a:pPr>
              <a:lnSpc>
                <a:spcPct val="100000"/>
              </a:lnSpc>
              <a:spcBef>
                <a:spcPts val="800"/>
              </a:spcBef>
            </a:pPr>
            <a:r>
              <a:rPr lang="en-US" sz="2800" dirty="0"/>
              <a:t>Often, but not always, OWL properties are used to represent relations.</a:t>
            </a:r>
          </a:p>
          <a:p>
            <a:pPr>
              <a:lnSpc>
                <a:spcPct val="100000"/>
              </a:lnSpc>
              <a:spcBef>
                <a:spcPts val="800"/>
              </a:spcBef>
            </a:pPr>
            <a:r>
              <a:rPr lang="en-US" sz="2800" dirty="0"/>
              <a:t>In subsequent text I will sometimes use </a:t>
            </a:r>
            <a:r>
              <a:rPr lang="en-US" sz="2800" b="1" dirty="0">
                <a:solidFill>
                  <a:schemeClr val="tx2">
                    <a:lumMod val="75000"/>
                  </a:schemeClr>
                </a:solidFill>
              </a:rPr>
              <a:t>bold face </a:t>
            </a:r>
            <a:r>
              <a:rPr lang="en-US" sz="2800" dirty="0"/>
              <a:t>for text descriptions of properties</a:t>
            </a:r>
          </a:p>
          <a:p>
            <a:pPr>
              <a:lnSpc>
                <a:spcPct val="100000"/>
              </a:lnSpc>
              <a:spcBef>
                <a:spcPts val="800"/>
              </a:spcBef>
            </a:pPr>
            <a:r>
              <a:rPr lang="en-US" sz="2800" dirty="0"/>
              <a:t>Example: An OWL property </a:t>
            </a:r>
            <a:r>
              <a:rPr lang="en-US" sz="2800" b="1" dirty="0" err="1" smtClean="0"/>
              <a:t>inheres_in</a:t>
            </a:r>
            <a:r>
              <a:rPr lang="en-US" sz="2800" b="1" dirty="0" smtClean="0"/>
              <a:t> </a:t>
            </a:r>
            <a:r>
              <a:rPr lang="en-US" sz="2800" dirty="0" smtClean="0"/>
              <a:t>(at a time)</a:t>
            </a:r>
            <a:endParaRPr lang="en-US" sz="2800" dirty="0"/>
          </a:p>
          <a:p>
            <a:pPr lvl="1">
              <a:lnSpc>
                <a:spcPct val="100000"/>
              </a:lnSpc>
              <a:spcBef>
                <a:spcPts val="800"/>
              </a:spcBef>
            </a:pPr>
            <a:r>
              <a:rPr lang="en-US" sz="2400" dirty="0"/>
              <a:t>A set of pairs of dependent continuants and the independent continuants they inhere in</a:t>
            </a:r>
          </a:p>
          <a:p>
            <a:pPr lvl="1">
              <a:lnSpc>
                <a:spcPct val="100000"/>
              </a:lnSpc>
              <a:spcBef>
                <a:spcPts val="800"/>
              </a:spcBef>
            </a:pPr>
            <a:r>
              <a:rPr lang="en-US" sz="2400" dirty="0" err="1"/>
              <a:t>e.g</a:t>
            </a:r>
            <a:r>
              <a:rPr lang="en-US" sz="2400" dirty="0"/>
              <a:t> (this dark blue color, this screen)</a:t>
            </a:r>
          </a:p>
        </p:txBody>
      </p:sp>
    </p:spTree>
    <p:extLst>
      <p:ext uri="{BB962C8B-B14F-4D97-AF65-F5344CB8AC3E}">
        <p14:creationId xmlns:p14="http://schemas.microsoft.com/office/powerpoint/2010/main" val="30756257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4400" dirty="0"/>
              <a:t>Building blocks: </a:t>
            </a:r>
            <a:br>
              <a:rPr lang="en-US" sz="4400" dirty="0"/>
            </a:br>
            <a:r>
              <a:rPr lang="en-US" sz="4400" dirty="0" smtClean="0"/>
              <a:t>statements </a:t>
            </a:r>
            <a:r>
              <a:rPr lang="en-US" sz="4400" dirty="0"/>
              <a:t>about </a:t>
            </a:r>
            <a:r>
              <a:rPr lang="en-US" sz="4400" dirty="0" smtClean="0"/>
              <a:t>properties</a:t>
            </a:r>
            <a:endParaRPr lang="en-US" sz="4400" dirty="0"/>
          </a:p>
        </p:txBody>
      </p:sp>
      <p:sp>
        <p:nvSpPr>
          <p:cNvPr id="3" name="Content Placeholder 2"/>
          <p:cNvSpPr>
            <a:spLocks noGrp="1"/>
          </p:cNvSpPr>
          <p:nvPr>
            <p:ph idx="1"/>
          </p:nvPr>
        </p:nvSpPr>
        <p:spPr/>
        <p:txBody>
          <a:bodyPr>
            <a:noAutofit/>
          </a:bodyPr>
          <a:lstStyle/>
          <a:p>
            <a:r>
              <a:rPr lang="en-US" sz="3200" dirty="0"/>
              <a:t>Property </a:t>
            </a:r>
            <a:r>
              <a:rPr lang="en-US" sz="3200" i="1" dirty="0"/>
              <a:t>domain </a:t>
            </a:r>
            <a:r>
              <a:rPr lang="en-US" sz="3200" dirty="0"/>
              <a:t>and </a:t>
            </a:r>
            <a:r>
              <a:rPr lang="en-US" sz="3200" i="1" dirty="0"/>
              <a:t>range, </a:t>
            </a:r>
            <a:r>
              <a:rPr lang="en-US" sz="3200" dirty="0"/>
              <a:t>let you express what the class of any subject or object of a property is</a:t>
            </a:r>
          </a:p>
          <a:p>
            <a:r>
              <a:rPr lang="en-US" sz="3200" dirty="0"/>
              <a:t>Property characteristics: transitive, symmetric, reflexive, functional …</a:t>
            </a:r>
          </a:p>
          <a:p>
            <a:pPr lvl="1"/>
            <a:r>
              <a:rPr lang="en-US" sz="2800" dirty="0"/>
              <a:t>Cause there to be additional inferences to be made based on a property </a:t>
            </a:r>
            <a:r>
              <a:rPr lang="en-US" sz="2800" dirty="0" smtClean="0"/>
              <a:t>assertion</a:t>
            </a:r>
            <a:endParaRPr lang="en-US" sz="2800" dirty="0"/>
          </a:p>
        </p:txBody>
      </p:sp>
    </p:spTree>
    <p:extLst>
      <p:ext uri="{BB962C8B-B14F-4D97-AF65-F5344CB8AC3E}">
        <p14:creationId xmlns:p14="http://schemas.microsoft.com/office/powerpoint/2010/main" val="10837329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88" y="491587"/>
            <a:ext cx="8139296" cy="868362"/>
          </a:xfrm>
        </p:spPr>
        <p:txBody>
          <a:bodyPr>
            <a:normAutofit fontScale="90000"/>
          </a:bodyPr>
          <a:lstStyle/>
          <a:p>
            <a:r>
              <a:rPr lang="en-US" dirty="0"/>
              <a:t>Building block: Q</a:t>
            </a:r>
            <a:r>
              <a:rPr lang="en-US" dirty="0" smtClean="0"/>
              <a:t>uantified Statements</a:t>
            </a:r>
            <a:endParaRPr lang="en-US" dirty="0"/>
          </a:p>
        </p:txBody>
      </p:sp>
      <p:sp>
        <p:nvSpPr>
          <p:cNvPr id="3" name="Content Placeholder 2"/>
          <p:cNvSpPr>
            <a:spLocks noGrp="1"/>
          </p:cNvSpPr>
          <p:nvPr>
            <p:ph idx="1"/>
          </p:nvPr>
        </p:nvSpPr>
        <p:spPr>
          <a:xfrm>
            <a:off x="457200" y="1371600"/>
            <a:ext cx="8526584" cy="5374260"/>
          </a:xfrm>
        </p:spPr>
        <p:txBody>
          <a:bodyPr>
            <a:noAutofit/>
          </a:bodyPr>
          <a:lstStyle/>
          <a:p>
            <a:pPr>
              <a:spcBef>
                <a:spcPts val="500"/>
              </a:spcBef>
            </a:pPr>
            <a:r>
              <a:rPr lang="en-US" sz="2800" dirty="0" err="1" smtClean="0"/>
              <a:t>subClassOf</a:t>
            </a:r>
            <a:r>
              <a:rPr lang="en-US" sz="2800" dirty="0" smtClean="0"/>
              <a:t>, </a:t>
            </a:r>
            <a:r>
              <a:rPr lang="en-US" sz="2800" dirty="0" err="1" smtClean="0"/>
              <a:t>subPropertyOf</a:t>
            </a:r>
            <a:endParaRPr lang="en-US" sz="2800" dirty="0"/>
          </a:p>
          <a:p>
            <a:pPr>
              <a:spcBef>
                <a:spcPts val="500"/>
              </a:spcBef>
            </a:pPr>
            <a:r>
              <a:rPr lang="en-US" sz="2800" dirty="0"/>
              <a:t>All-some </a:t>
            </a:r>
          </a:p>
          <a:p>
            <a:pPr lvl="1">
              <a:spcBef>
                <a:spcPts val="500"/>
              </a:spcBef>
            </a:pPr>
            <a:r>
              <a:rPr lang="en-US" sz="2400" dirty="0"/>
              <a:t>ALL things related to SOME thing of a type.  </a:t>
            </a:r>
          </a:p>
          <a:p>
            <a:pPr lvl="1">
              <a:spcBef>
                <a:spcPts val="500"/>
              </a:spcBef>
              <a:buClr>
                <a:schemeClr val="tx2">
                  <a:lumMod val="75000"/>
                </a:schemeClr>
              </a:buClr>
            </a:pPr>
            <a:r>
              <a:rPr lang="en-US" sz="2400" dirty="0">
                <a:solidFill>
                  <a:srgbClr val="D56E1B"/>
                </a:solidFill>
              </a:rPr>
              <a:t>Person</a:t>
            </a:r>
            <a:r>
              <a:rPr lang="en-US" sz="2400" dirty="0"/>
              <a:t>: </a:t>
            </a:r>
            <a:r>
              <a:rPr lang="en-US" sz="2400" b="1" dirty="0"/>
              <a:t>has part </a:t>
            </a:r>
            <a:r>
              <a:rPr lang="en-US" sz="2400" i="1" dirty="0"/>
              <a:t>some </a:t>
            </a:r>
            <a:r>
              <a:rPr lang="en-US" sz="2400" dirty="0">
                <a:solidFill>
                  <a:srgbClr val="5F8D00"/>
                </a:solidFill>
              </a:rPr>
              <a:t>head</a:t>
            </a:r>
          </a:p>
          <a:p>
            <a:pPr>
              <a:spcBef>
                <a:spcPts val="500"/>
              </a:spcBef>
            </a:pPr>
            <a:r>
              <a:rPr lang="en-US" sz="2800" dirty="0"/>
              <a:t>All-only</a:t>
            </a:r>
          </a:p>
          <a:p>
            <a:pPr lvl="1">
              <a:spcBef>
                <a:spcPts val="500"/>
              </a:spcBef>
            </a:pPr>
            <a:r>
              <a:rPr lang="en-US" sz="2400" dirty="0"/>
              <a:t>ALL things related to ONLY things of a type. </a:t>
            </a:r>
          </a:p>
          <a:p>
            <a:pPr lvl="1">
              <a:spcBef>
                <a:spcPts val="500"/>
              </a:spcBef>
            </a:pPr>
            <a:r>
              <a:rPr lang="en-US" sz="2400" dirty="0" err="1">
                <a:solidFill>
                  <a:srgbClr val="D56E1B"/>
                </a:solidFill>
              </a:rPr>
              <a:t>PumpingFunction</a:t>
            </a:r>
            <a:r>
              <a:rPr lang="en-US" sz="2000" dirty="0"/>
              <a:t>: </a:t>
            </a:r>
            <a:r>
              <a:rPr lang="en-US" sz="2400" b="1" dirty="0"/>
              <a:t>realized </a:t>
            </a:r>
            <a:r>
              <a:rPr lang="en-US" sz="2400" b="1"/>
              <a:t>in </a:t>
            </a:r>
            <a:r>
              <a:rPr lang="en-US" sz="2400" i="1" smtClean="0"/>
              <a:t>only </a:t>
            </a:r>
            <a:r>
              <a:rPr lang="en-US" sz="2400" smtClean="0">
                <a:solidFill>
                  <a:srgbClr val="5F8D00"/>
                </a:solidFill>
              </a:rPr>
              <a:t>Pumping</a:t>
            </a:r>
            <a:endParaRPr lang="en-US" sz="2000" dirty="0">
              <a:solidFill>
                <a:srgbClr val="5F8D00"/>
              </a:solidFill>
            </a:endParaRPr>
          </a:p>
          <a:p>
            <a:pPr>
              <a:spcBef>
                <a:spcPts val="500"/>
              </a:spcBef>
            </a:pPr>
            <a:r>
              <a:rPr lang="en-US" sz="2800" dirty="0"/>
              <a:t>Composition of properties.</a:t>
            </a:r>
          </a:p>
          <a:p>
            <a:pPr lvl="1">
              <a:spcBef>
                <a:spcPts val="500"/>
              </a:spcBef>
            </a:pPr>
            <a:r>
              <a:rPr lang="en-US" sz="2800" dirty="0" smtClean="0"/>
              <a:t>realizes o </a:t>
            </a:r>
            <a:r>
              <a:rPr lang="en-US" sz="2800" dirty="0" err="1" smtClean="0"/>
              <a:t>inheres_in</a:t>
            </a:r>
            <a:r>
              <a:rPr lang="en-US" sz="2800" dirty="0" smtClean="0"/>
              <a:t> =&gt; </a:t>
            </a:r>
            <a:r>
              <a:rPr lang="en-US" sz="2800" dirty="0" err="1" smtClean="0"/>
              <a:t>has_participant</a:t>
            </a:r>
            <a:endParaRPr lang="en-US" sz="2800" dirty="0" smtClean="0"/>
          </a:p>
          <a:p>
            <a:pPr lvl="1">
              <a:spcBef>
                <a:spcPts val="500"/>
              </a:spcBef>
            </a:pPr>
            <a:r>
              <a:rPr lang="en-US" sz="2400" dirty="0" smtClean="0"/>
              <a:t>English: for ANY function and ANY </a:t>
            </a:r>
            <a:r>
              <a:rPr lang="en-US" sz="2400" dirty="0" err="1" smtClean="0"/>
              <a:t>processs</a:t>
            </a:r>
            <a:r>
              <a:rPr lang="en-US" sz="2400" dirty="0" smtClean="0"/>
              <a:t>, if there EXISTs a thing such that function of </a:t>
            </a:r>
            <a:r>
              <a:rPr lang="en-US" sz="2400" i="1" dirty="0" smtClean="0"/>
              <a:t>thing </a:t>
            </a:r>
            <a:r>
              <a:rPr lang="en-US" sz="2400" dirty="0" smtClean="0"/>
              <a:t>is realized in process, THEN </a:t>
            </a:r>
            <a:r>
              <a:rPr lang="en-US" sz="2400" i="1" dirty="0" smtClean="0"/>
              <a:t>thing </a:t>
            </a:r>
            <a:r>
              <a:rPr lang="en-US" sz="2400" dirty="0" smtClean="0"/>
              <a:t>participates in process.</a:t>
            </a:r>
            <a:endParaRPr lang="en-US" sz="2400" dirty="0"/>
          </a:p>
        </p:txBody>
      </p:sp>
    </p:spTree>
    <p:extLst>
      <p:ext uri="{BB962C8B-B14F-4D97-AF65-F5344CB8AC3E}">
        <p14:creationId xmlns:p14="http://schemas.microsoft.com/office/powerpoint/2010/main" val="32714734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8567"/>
            <a:ext cx="7313613" cy="868362"/>
          </a:xfrm>
        </p:spPr>
        <p:txBody>
          <a:bodyPr/>
          <a:lstStyle/>
          <a:p>
            <a:r>
              <a:rPr lang="en-US" dirty="0"/>
              <a:t>Different ways of writing OWL</a:t>
            </a:r>
          </a:p>
        </p:txBody>
      </p:sp>
      <p:sp>
        <p:nvSpPr>
          <p:cNvPr id="3" name="Content Placeholder 2"/>
          <p:cNvSpPr>
            <a:spLocks noGrp="1"/>
          </p:cNvSpPr>
          <p:nvPr>
            <p:ph idx="1"/>
          </p:nvPr>
        </p:nvSpPr>
        <p:spPr>
          <a:xfrm>
            <a:off x="259115" y="1143000"/>
            <a:ext cx="9120841" cy="4525963"/>
          </a:xfrm>
        </p:spPr>
        <p:txBody>
          <a:bodyPr>
            <a:normAutofit/>
          </a:bodyPr>
          <a:lstStyle/>
          <a:p>
            <a:pPr marL="0" indent="0">
              <a:buNone/>
            </a:pPr>
            <a:r>
              <a:rPr lang="en-US" sz="2800" dirty="0"/>
              <a:t>Encoding the statement “John is an instance of  Person”</a:t>
            </a:r>
          </a:p>
        </p:txBody>
      </p:sp>
      <p:sp>
        <p:nvSpPr>
          <p:cNvPr id="6" name="Rectangle 5"/>
          <p:cNvSpPr/>
          <p:nvPr/>
        </p:nvSpPr>
        <p:spPr>
          <a:xfrm>
            <a:off x="146112" y="2590087"/>
            <a:ext cx="5791200" cy="1815882"/>
          </a:xfrm>
          <a:prstGeom prst="rect">
            <a:avLst/>
          </a:prstGeom>
          <a:solidFill>
            <a:schemeClr val="accent1">
              <a:alpha val="27000"/>
            </a:schemeClr>
          </a:solidFill>
        </p:spPr>
        <p:txBody>
          <a:bodyPr wrap="square">
            <a:spAutoFit/>
          </a:bodyPr>
          <a:lstStyle/>
          <a:p>
            <a:r>
              <a:rPr lang="en-US" sz="1600" dirty="0"/>
              <a:t>&lt;owl:Class rdf:about="http://</a:t>
            </a:r>
            <a:r>
              <a:rPr lang="en-US" sz="1600" dirty="0" err="1"/>
              <a:t>example.org</a:t>
            </a:r>
            <a:r>
              <a:rPr lang="en-US" sz="1600" dirty="0"/>
              <a:t>/1/person"&gt;</a:t>
            </a:r>
          </a:p>
          <a:p>
            <a:r>
              <a:rPr lang="en-US" sz="1600" dirty="0"/>
              <a:t>  &lt;rdfs:label&gt;person&lt;/rdfs:label&gt;</a:t>
            </a:r>
          </a:p>
          <a:p>
            <a:r>
              <a:rPr lang="en-US" sz="1600" dirty="0"/>
              <a:t>&lt;/owl:Class&gt;</a:t>
            </a:r>
          </a:p>
          <a:p>
            <a:r>
              <a:rPr lang="en-US" sz="1600" dirty="0"/>
              <a:t>&lt;</a:t>
            </a:r>
            <a:r>
              <a:rPr lang="en-US" sz="1600" dirty="0" err="1"/>
              <a:t>owl:NamedIndividual</a:t>
            </a:r>
            <a:r>
              <a:rPr lang="en-US" sz="1600" dirty="0"/>
              <a:t> rdf:about="http://</a:t>
            </a:r>
            <a:r>
              <a:rPr lang="en-US" sz="1600" dirty="0" err="1"/>
              <a:t>example.org</a:t>
            </a:r>
            <a:r>
              <a:rPr lang="en-US" sz="1600" dirty="0"/>
              <a:t>/1/john"&gt;</a:t>
            </a:r>
          </a:p>
          <a:p>
            <a:r>
              <a:rPr lang="en-US" sz="1600" dirty="0"/>
              <a:t>  &lt;</a:t>
            </a:r>
            <a:r>
              <a:rPr lang="en-US" sz="1600" dirty="0" err="1"/>
              <a:t>rdf:type</a:t>
            </a:r>
            <a:r>
              <a:rPr lang="en-US" sz="1600" dirty="0"/>
              <a:t> </a:t>
            </a:r>
            <a:r>
              <a:rPr lang="en-US" sz="1600" dirty="0" err="1"/>
              <a:t>rdf:resource</a:t>
            </a:r>
            <a:r>
              <a:rPr lang="en-US" sz="1600" dirty="0"/>
              <a:t>="http://</a:t>
            </a:r>
            <a:r>
              <a:rPr lang="en-US" sz="1600" dirty="0" err="1"/>
              <a:t>example.org</a:t>
            </a:r>
            <a:r>
              <a:rPr lang="en-US" sz="1600" dirty="0"/>
              <a:t>/1/person"/&gt;</a:t>
            </a:r>
          </a:p>
          <a:p>
            <a:r>
              <a:rPr lang="en-US" sz="1600" dirty="0"/>
              <a:t>  &lt;rdfs:label&gt;john&lt;/rdfs:label&gt;</a:t>
            </a:r>
          </a:p>
          <a:p>
            <a:r>
              <a:rPr lang="en-US" sz="1600" dirty="0"/>
              <a:t>&lt;/</a:t>
            </a:r>
            <a:r>
              <a:rPr lang="en-US" sz="1600" dirty="0" err="1"/>
              <a:t>owl:NamedIndividual</a:t>
            </a:r>
            <a:r>
              <a:rPr lang="en-US" sz="1600" dirty="0"/>
              <a:t>&gt;</a:t>
            </a:r>
          </a:p>
        </p:txBody>
      </p:sp>
      <p:sp>
        <p:nvSpPr>
          <p:cNvPr id="8" name="Rectangle 7"/>
          <p:cNvSpPr/>
          <p:nvPr/>
        </p:nvSpPr>
        <p:spPr>
          <a:xfrm>
            <a:off x="6013512" y="2553019"/>
            <a:ext cx="3124200" cy="2308324"/>
          </a:xfrm>
          <a:prstGeom prst="rect">
            <a:avLst/>
          </a:prstGeom>
          <a:solidFill>
            <a:schemeClr val="accent5">
              <a:lumMod val="60000"/>
              <a:lumOff val="40000"/>
              <a:alpha val="34000"/>
            </a:schemeClr>
          </a:solidFill>
        </p:spPr>
        <p:txBody>
          <a:bodyPr wrap="square">
            <a:spAutoFit/>
          </a:bodyPr>
          <a:lstStyle/>
          <a:p>
            <a:r>
              <a:rPr lang="en-US" sz="1600"/>
              <a:t>Prefix: : &lt;http://example.org/1/&gt;</a:t>
            </a:r>
          </a:p>
          <a:p>
            <a:r>
              <a:rPr lang="en-US" sz="1600"/>
              <a:t>Class: :person</a:t>
            </a:r>
          </a:p>
          <a:p>
            <a:r>
              <a:rPr lang="en-US" sz="1600"/>
              <a:t>    Annotations: </a:t>
            </a:r>
          </a:p>
          <a:p>
            <a:r>
              <a:rPr lang="en-US" sz="1600"/>
              <a:t>        rdfs:label "person”@</a:t>
            </a:r>
          </a:p>
          <a:p>
            <a:r>
              <a:rPr lang="en-US" sz="1600"/>
              <a:t>Individual: :john</a:t>
            </a:r>
          </a:p>
          <a:p>
            <a:r>
              <a:rPr lang="en-US" sz="1600"/>
              <a:t>    Annotations: </a:t>
            </a:r>
          </a:p>
          <a:p>
            <a:r>
              <a:rPr lang="en-US" sz="1600"/>
              <a:t>        rdfs:label "john"@</a:t>
            </a:r>
          </a:p>
          <a:p>
            <a:r>
              <a:rPr lang="en-US" sz="1600"/>
              <a:t>    Types: </a:t>
            </a:r>
          </a:p>
          <a:p>
            <a:r>
              <a:rPr lang="en-US" sz="1600"/>
              <a:t>        :person</a:t>
            </a:r>
          </a:p>
        </p:txBody>
      </p:sp>
      <p:sp>
        <p:nvSpPr>
          <p:cNvPr id="9" name="Rectangle 8"/>
          <p:cNvSpPr/>
          <p:nvPr/>
        </p:nvSpPr>
        <p:spPr>
          <a:xfrm>
            <a:off x="140748" y="4728827"/>
            <a:ext cx="4572000" cy="1569660"/>
          </a:xfrm>
          <a:prstGeom prst="rect">
            <a:avLst/>
          </a:prstGeom>
          <a:solidFill>
            <a:schemeClr val="accent2">
              <a:lumMod val="60000"/>
              <a:lumOff val="40000"/>
              <a:alpha val="34000"/>
            </a:schemeClr>
          </a:solidFill>
        </p:spPr>
        <p:txBody>
          <a:bodyPr>
            <a:spAutoFit/>
          </a:bodyPr>
          <a:lstStyle/>
          <a:p>
            <a:r>
              <a:rPr lang="en-US" sz="1600" dirty="0"/>
              <a:t>Prefix(:=&lt;http://</a:t>
            </a:r>
            <a:r>
              <a:rPr lang="en-US" sz="1600" dirty="0" err="1"/>
              <a:t>example.org</a:t>
            </a:r>
            <a:r>
              <a:rPr lang="en-US" sz="1600" dirty="0"/>
              <a:t>/1/&gt;)</a:t>
            </a:r>
          </a:p>
          <a:p>
            <a:r>
              <a:rPr lang="en-US" sz="1600" dirty="0"/>
              <a:t>Declaration(Class(:person))</a:t>
            </a:r>
          </a:p>
          <a:p>
            <a:r>
              <a:rPr lang="en-US" sz="1600" dirty="0" err="1"/>
              <a:t>AnnotationAssertion</a:t>
            </a:r>
            <a:r>
              <a:rPr lang="en-US" sz="1600" dirty="0"/>
              <a:t>(rdfs:label :person "person")</a:t>
            </a:r>
          </a:p>
          <a:p>
            <a:r>
              <a:rPr lang="en-US" sz="1600" dirty="0"/>
              <a:t>Declaration(</a:t>
            </a:r>
            <a:r>
              <a:rPr lang="en-US" sz="1600" dirty="0" err="1"/>
              <a:t>NamedIndividual</a:t>
            </a:r>
            <a:r>
              <a:rPr lang="en-US" sz="1600" dirty="0"/>
              <a:t>(:john))</a:t>
            </a:r>
          </a:p>
          <a:p>
            <a:r>
              <a:rPr lang="en-US" sz="1600" dirty="0" err="1"/>
              <a:t>AnnotationAssertion</a:t>
            </a:r>
            <a:r>
              <a:rPr lang="en-US" sz="1600" dirty="0"/>
              <a:t>(rdfs:label :john "john")</a:t>
            </a:r>
          </a:p>
          <a:p>
            <a:r>
              <a:rPr lang="en-US" sz="1600" dirty="0" err="1"/>
              <a:t>ClassAssertion</a:t>
            </a:r>
            <a:r>
              <a:rPr lang="en-US" sz="1600" dirty="0"/>
              <a:t>(:person :john))</a:t>
            </a:r>
          </a:p>
        </p:txBody>
      </p:sp>
      <p:sp>
        <p:nvSpPr>
          <p:cNvPr id="10" name="TextBox 9"/>
          <p:cNvSpPr txBox="1"/>
          <p:nvPr/>
        </p:nvSpPr>
        <p:spPr>
          <a:xfrm>
            <a:off x="69912" y="2183687"/>
            <a:ext cx="1189260" cy="369332"/>
          </a:xfrm>
          <a:prstGeom prst="rect">
            <a:avLst/>
          </a:prstGeom>
          <a:noFill/>
        </p:spPr>
        <p:txBody>
          <a:bodyPr wrap="none" rtlCol="0">
            <a:spAutoFit/>
          </a:bodyPr>
          <a:lstStyle/>
          <a:p>
            <a:r>
              <a:rPr lang="en-US"/>
              <a:t>RDF/XML</a:t>
            </a:r>
          </a:p>
        </p:txBody>
      </p:sp>
      <p:sp>
        <p:nvSpPr>
          <p:cNvPr id="11" name="TextBox 10"/>
          <p:cNvSpPr txBox="1"/>
          <p:nvPr/>
        </p:nvSpPr>
        <p:spPr>
          <a:xfrm>
            <a:off x="64548" y="4359495"/>
            <a:ext cx="2558250" cy="369332"/>
          </a:xfrm>
          <a:prstGeom prst="rect">
            <a:avLst/>
          </a:prstGeom>
          <a:noFill/>
        </p:spPr>
        <p:txBody>
          <a:bodyPr wrap="none" rtlCol="0">
            <a:spAutoFit/>
          </a:bodyPr>
          <a:lstStyle/>
          <a:p>
            <a:r>
              <a:rPr lang="en-US"/>
              <a:t>Functional style syntax</a:t>
            </a:r>
          </a:p>
        </p:txBody>
      </p:sp>
      <p:sp>
        <p:nvSpPr>
          <p:cNvPr id="12" name="TextBox 11"/>
          <p:cNvSpPr txBox="1"/>
          <p:nvPr/>
        </p:nvSpPr>
        <p:spPr>
          <a:xfrm>
            <a:off x="5948967" y="2195355"/>
            <a:ext cx="2121945" cy="369332"/>
          </a:xfrm>
          <a:prstGeom prst="rect">
            <a:avLst/>
          </a:prstGeom>
          <a:noFill/>
        </p:spPr>
        <p:txBody>
          <a:bodyPr wrap="none" rtlCol="0">
            <a:spAutoFit/>
          </a:bodyPr>
          <a:lstStyle/>
          <a:p>
            <a:r>
              <a:rPr lang="en-US"/>
              <a:t>Manchester syntax</a:t>
            </a:r>
          </a:p>
        </p:txBody>
      </p:sp>
      <p:sp>
        <p:nvSpPr>
          <p:cNvPr id="13" name="TextBox 12"/>
          <p:cNvSpPr txBox="1"/>
          <p:nvPr/>
        </p:nvSpPr>
        <p:spPr>
          <a:xfrm>
            <a:off x="3363528" y="2020573"/>
            <a:ext cx="1879925" cy="400110"/>
          </a:xfrm>
          <a:prstGeom prst="rect">
            <a:avLst/>
          </a:prstGeom>
          <a:solidFill>
            <a:schemeClr val="accent6">
              <a:lumMod val="60000"/>
              <a:lumOff val="40000"/>
              <a:alpha val="43000"/>
            </a:schemeClr>
          </a:solidFill>
        </p:spPr>
        <p:txBody>
          <a:bodyPr wrap="square" rtlCol="0">
            <a:spAutoFit/>
          </a:bodyPr>
          <a:lstStyle/>
          <a:p>
            <a:r>
              <a:rPr lang="en-US" sz="2000" dirty="0"/>
              <a:t>John ∈ Person</a:t>
            </a:r>
          </a:p>
        </p:txBody>
      </p:sp>
      <p:sp>
        <p:nvSpPr>
          <p:cNvPr id="14" name="Rectangle 13"/>
          <p:cNvSpPr/>
          <p:nvPr/>
        </p:nvSpPr>
        <p:spPr>
          <a:xfrm>
            <a:off x="3340224" y="1702020"/>
            <a:ext cx="1250663" cy="400110"/>
          </a:xfrm>
          <a:prstGeom prst="rect">
            <a:avLst/>
          </a:prstGeom>
        </p:spPr>
        <p:txBody>
          <a:bodyPr wrap="none">
            <a:spAutoFit/>
          </a:bodyPr>
          <a:lstStyle/>
          <a:p>
            <a:r>
              <a:rPr lang="en-US" sz="2000" dirty="0"/>
              <a:t>DL Syntax</a:t>
            </a:r>
          </a:p>
        </p:txBody>
      </p:sp>
      <p:sp>
        <p:nvSpPr>
          <p:cNvPr id="15" name="TextBox 14"/>
          <p:cNvSpPr txBox="1"/>
          <p:nvPr/>
        </p:nvSpPr>
        <p:spPr>
          <a:xfrm>
            <a:off x="6013512" y="5307887"/>
            <a:ext cx="2667000" cy="1077218"/>
          </a:xfrm>
          <a:prstGeom prst="rect">
            <a:avLst/>
          </a:prstGeom>
          <a:solidFill>
            <a:schemeClr val="accent3">
              <a:lumMod val="60000"/>
              <a:lumOff val="40000"/>
              <a:alpha val="67000"/>
            </a:schemeClr>
          </a:solidFill>
        </p:spPr>
        <p:txBody>
          <a:bodyPr wrap="square" rtlCol="0">
            <a:spAutoFit/>
          </a:bodyPr>
          <a:lstStyle/>
          <a:p>
            <a:r>
              <a:rPr lang="en-US" sz="1600"/>
              <a:t>:john rdf:type :person</a:t>
            </a:r>
          </a:p>
          <a:p>
            <a:r>
              <a:rPr lang="en-US" sz="1600"/>
              <a:t>:john rdfs:label “john”</a:t>
            </a:r>
          </a:p>
          <a:p>
            <a:r>
              <a:rPr lang="en-US" sz="1600"/>
              <a:t>:person rdf:type owl:Class</a:t>
            </a:r>
          </a:p>
          <a:p>
            <a:r>
              <a:rPr lang="en-US" sz="1600"/>
              <a:t>:person rdfs:label “person” </a:t>
            </a:r>
          </a:p>
          <a:p>
            <a:endParaRPr lang="en-US" sz="1600"/>
          </a:p>
        </p:txBody>
      </p:sp>
      <p:sp>
        <p:nvSpPr>
          <p:cNvPr id="16" name="TextBox 15"/>
          <p:cNvSpPr txBox="1"/>
          <p:nvPr/>
        </p:nvSpPr>
        <p:spPr>
          <a:xfrm>
            <a:off x="6013512" y="4938555"/>
            <a:ext cx="766143" cy="369332"/>
          </a:xfrm>
          <a:prstGeom prst="rect">
            <a:avLst/>
          </a:prstGeom>
          <a:noFill/>
        </p:spPr>
        <p:txBody>
          <a:bodyPr wrap="none" rtlCol="0">
            <a:spAutoFit/>
          </a:bodyPr>
          <a:lstStyle/>
          <a:p>
            <a:r>
              <a:rPr lang="en-US"/>
              <a:t>Turtle</a:t>
            </a:r>
          </a:p>
        </p:txBody>
      </p:sp>
    </p:spTree>
    <p:extLst>
      <p:ext uri="{BB962C8B-B14F-4D97-AF65-F5344CB8AC3E}">
        <p14:creationId xmlns:p14="http://schemas.microsoft.com/office/powerpoint/2010/main" val="42158350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6728"/>
            <a:ext cx="7313613" cy="868362"/>
          </a:xfrm>
        </p:spPr>
        <p:txBody>
          <a:bodyPr/>
          <a:lstStyle/>
          <a:p>
            <a:r>
              <a:rPr lang="en-US" dirty="0"/>
              <a:t>Jargon: triples</a:t>
            </a:r>
          </a:p>
        </p:txBody>
      </p:sp>
      <p:sp>
        <p:nvSpPr>
          <p:cNvPr id="6" name="TextBox 5"/>
          <p:cNvSpPr txBox="1"/>
          <p:nvPr/>
        </p:nvSpPr>
        <p:spPr>
          <a:xfrm>
            <a:off x="1600200" y="1417639"/>
            <a:ext cx="4953000" cy="1815882"/>
          </a:xfrm>
          <a:prstGeom prst="rect">
            <a:avLst/>
          </a:prstGeom>
          <a:solidFill>
            <a:schemeClr val="accent3">
              <a:lumMod val="60000"/>
              <a:lumOff val="40000"/>
              <a:alpha val="67000"/>
            </a:schemeClr>
          </a:solidFill>
        </p:spPr>
        <p:txBody>
          <a:bodyPr wrap="square" rtlCol="0">
            <a:spAutoFit/>
          </a:bodyPr>
          <a:lstStyle/>
          <a:p>
            <a:r>
              <a:rPr lang="en-US" sz="2800"/>
              <a:t>:john rdf:type :person</a:t>
            </a:r>
          </a:p>
          <a:p>
            <a:r>
              <a:rPr lang="en-US" sz="2800"/>
              <a:t>:john rdfs:label “john”</a:t>
            </a:r>
          </a:p>
          <a:p>
            <a:r>
              <a:rPr lang="en-US" sz="2800"/>
              <a:t>:person rdf:type owl:Class</a:t>
            </a:r>
          </a:p>
          <a:p>
            <a:r>
              <a:rPr lang="en-US" sz="2800"/>
              <a:t>:person rdfs:label “person” </a:t>
            </a:r>
          </a:p>
        </p:txBody>
      </p:sp>
      <p:sp>
        <p:nvSpPr>
          <p:cNvPr id="9" name="Content Placeholder 2"/>
          <p:cNvSpPr>
            <a:spLocks noGrp="1"/>
          </p:cNvSpPr>
          <p:nvPr>
            <p:ph idx="1"/>
          </p:nvPr>
        </p:nvSpPr>
        <p:spPr>
          <a:xfrm>
            <a:off x="1052555" y="3429000"/>
            <a:ext cx="7197149" cy="2371980"/>
          </a:xfrm>
        </p:spPr>
        <p:txBody>
          <a:bodyPr>
            <a:noAutofit/>
          </a:bodyPr>
          <a:lstStyle/>
          <a:p>
            <a:r>
              <a:rPr lang="en-US" sz="3200" dirty="0"/>
              <a:t>Each line has three parts</a:t>
            </a:r>
          </a:p>
          <a:p>
            <a:pPr lvl="1"/>
            <a:r>
              <a:rPr lang="en-US" sz="2800" dirty="0"/>
              <a:t>Subject</a:t>
            </a:r>
          </a:p>
          <a:p>
            <a:pPr lvl="1"/>
            <a:r>
              <a:rPr lang="en-US" sz="2800" dirty="0"/>
              <a:t>Predicate</a:t>
            </a:r>
          </a:p>
          <a:p>
            <a:pPr lvl="1"/>
            <a:r>
              <a:rPr lang="en-US" sz="2800" dirty="0"/>
              <a:t>Object</a:t>
            </a:r>
          </a:p>
          <a:p>
            <a:r>
              <a:rPr lang="en-US" sz="3200" dirty="0"/>
              <a:t>This representation originates </a:t>
            </a:r>
            <a:r>
              <a:rPr lang="en-US" sz="3200" dirty="0" smtClean="0"/>
              <a:t>with RDF</a:t>
            </a:r>
            <a:r>
              <a:rPr lang="en-US" sz="3200" dirty="0"/>
              <a:t>	</a:t>
            </a:r>
          </a:p>
        </p:txBody>
      </p:sp>
    </p:spTree>
    <p:extLst>
      <p:ext uri="{BB962C8B-B14F-4D97-AF65-F5344CB8AC3E}">
        <p14:creationId xmlns:p14="http://schemas.microsoft.com/office/powerpoint/2010/main" val="368269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and OWL</a:t>
            </a:r>
            <a:endParaRPr lang="en-US" dirty="0"/>
          </a:p>
        </p:txBody>
      </p:sp>
      <p:pic>
        <p:nvPicPr>
          <p:cNvPr id="4" name="Content Placeholder 3" descr="496810868_1a511dc393_b.jpg"/>
          <p:cNvPicPr>
            <a:picLocks noGrp="1" noChangeAspect="1"/>
          </p:cNvPicPr>
          <p:nvPr>
            <p:ph idx="1"/>
          </p:nvPr>
        </p:nvPicPr>
        <p:blipFill>
          <a:blip r:embed="rId2">
            <a:extLst>
              <a:ext uri="{28A0092B-C50C-407E-A947-70E740481C1C}">
                <a14:useLocalDpi xmlns:a14="http://schemas.microsoft.com/office/drawing/2010/main" val="0"/>
              </a:ext>
            </a:extLst>
          </a:blip>
          <a:srcRect t="8713" b="8713"/>
          <a:stretch>
            <a:fillRect/>
          </a:stretch>
        </p:blipFill>
        <p:spPr/>
      </p:pic>
    </p:spTree>
    <p:extLst>
      <p:ext uri="{BB962C8B-B14F-4D97-AF65-F5344CB8AC3E}">
        <p14:creationId xmlns:p14="http://schemas.microsoft.com/office/powerpoint/2010/main" val="1558210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6728"/>
            <a:ext cx="7313613" cy="868362"/>
          </a:xfrm>
        </p:spPr>
        <p:txBody>
          <a:bodyPr/>
          <a:lstStyle/>
          <a:p>
            <a:r>
              <a:rPr lang="en-US" dirty="0" smtClean="0"/>
              <a:t>How is BFO made</a:t>
            </a:r>
            <a:endParaRPr lang="en-US" dirty="0"/>
          </a:p>
        </p:txBody>
      </p:sp>
      <p:sp>
        <p:nvSpPr>
          <p:cNvPr id="3" name="Content Placeholder 2"/>
          <p:cNvSpPr>
            <a:spLocks noGrp="1"/>
          </p:cNvSpPr>
          <p:nvPr>
            <p:ph idx="1"/>
          </p:nvPr>
        </p:nvSpPr>
        <p:spPr>
          <a:xfrm>
            <a:off x="397617" y="1432214"/>
            <a:ext cx="8423036" cy="4773834"/>
          </a:xfrm>
        </p:spPr>
        <p:txBody>
          <a:bodyPr>
            <a:noAutofit/>
          </a:bodyPr>
          <a:lstStyle/>
          <a:p>
            <a:pPr>
              <a:lnSpc>
                <a:spcPts val="2400"/>
              </a:lnSpc>
              <a:spcBef>
                <a:spcPts val="1000"/>
              </a:spcBef>
              <a:buSzPct val="91000"/>
            </a:pPr>
            <a:r>
              <a:rPr lang="en-US" dirty="0" smtClean="0"/>
              <a:t>Historically, Barry Smith developed BFO</a:t>
            </a:r>
          </a:p>
          <a:p>
            <a:pPr>
              <a:lnSpc>
                <a:spcPts val="2400"/>
              </a:lnSpc>
              <a:spcBef>
                <a:spcPts val="1000"/>
              </a:spcBef>
              <a:buSzPct val="91000"/>
            </a:pPr>
            <a:r>
              <a:rPr lang="en-US" dirty="0" smtClean="0"/>
              <a:t>Because BFO will be part of the OBO Foundry, it will now be developed collaboratively</a:t>
            </a:r>
          </a:p>
          <a:p>
            <a:pPr>
              <a:lnSpc>
                <a:spcPts val="2400"/>
              </a:lnSpc>
              <a:spcBef>
                <a:spcPts val="1000"/>
              </a:spcBef>
              <a:buSzPct val="91000"/>
            </a:pPr>
            <a:r>
              <a:rPr lang="en-US" dirty="0" smtClean="0"/>
              <a:t>There is a group of about 10 individuals who have actively worked on the current version</a:t>
            </a:r>
          </a:p>
          <a:p>
            <a:pPr>
              <a:lnSpc>
                <a:spcPts val="2400"/>
              </a:lnSpc>
              <a:spcBef>
                <a:spcPts val="1000"/>
              </a:spcBef>
              <a:buSzPct val="91000"/>
            </a:pPr>
            <a:r>
              <a:rPr lang="en-US" dirty="0" smtClean="0"/>
              <a:t>The output of this process are: The BFO2 </a:t>
            </a:r>
            <a:r>
              <a:rPr lang="en-US" i="1" dirty="0"/>
              <a:t>Reference</a:t>
            </a:r>
            <a:r>
              <a:rPr lang="en-US" dirty="0"/>
              <a:t>, informal </a:t>
            </a:r>
            <a:r>
              <a:rPr lang="en-US" i="1" dirty="0"/>
              <a:t>first order logic</a:t>
            </a:r>
            <a:r>
              <a:rPr lang="en-US" dirty="0"/>
              <a:t> (FOL), </a:t>
            </a:r>
            <a:r>
              <a:rPr lang="en-US" i="1" dirty="0"/>
              <a:t>FOL implementation</a:t>
            </a:r>
            <a:r>
              <a:rPr lang="en-US" dirty="0"/>
              <a:t>, and </a:t>
            </a:r>
            <a:r>
              <a:rPr lang="en-US" i="1" u="sng" dirty="0"/>
              <a:t>OWL </a:t>
            </a:r>
            <a:r>
              <a:rPr lang="en-US" i="1" u="sng" dirty="0" smtClean="0"/>
              <a:t>2 implementation</a:t>
            </a:r>
          </a:p>
          <a:p>
            <a:pPr>
              <a:lnSpc>
                <a:spcPts val="2400"/>
              </a:lnSpc>
              <a:spcBef>
                <a:spcPts val="1000"/>
              </a:spcBef>
              <a:buSzPct val="91000"/>
            </a:pPr>
            <a:r>
              <a:rPr lang="en-US" dirty="0" smtClean="0"/>
              <a:t>There is overlap of the people involved in developing each of these artifacts.</a:t>
            </a:r>
          </a:p>
          <a:p>
            <a:pPr>
              <a:lnSpc>
                <a:spcPts val="2400"/>
              </a:lnSpc>
              <a:spcBef>
                <a:spcPts val="1000"/>
              </a:spcBef>
              <a:buSzPct val="91000"/>
            </a:pPr>
            <a:r>
              <a:rPr lang="en-US" dirty="0" smtClean="0"/>
              <a:t>It should be understood that BFO is not yet finalized</a:t>
            </a:r>
          </a:p>
          <a:p>
            <a:pPr>
              <a:lnSpc>
                <a:spcPts val="2400"/>
              </a:lnSpc>
              <a:spcBef>
                <a:spcPts val="1000"/>
              </a:spcBef>
              <a:buSzPct val="91000"/>
            </a:pPr>
            <a:r>
              <a:rPr lang="en-US" dirty="0" smtClean="0"/>
              <a:t>You should understand phrases such as “BFO has X, or BFO doesn’t X”, until this development cycle of BFO is finished, as “in my opinion BFO has X” or “the current BFO document has X”</a:t>
            </a:r>
          </a:p>
        </p:txBody>
      </p:sp>
    </p:spTree>
    <p:extLst>
      <p:ext uri="{BB962C8B-B14F-4D97-AF65-F5344CB8AC3E}">
        <p14:creationId xmlns:p14="http://schemas.microsoft.com/office/powerpoint/2010/main" val="332335301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0218"/>
            <a:ext cx="7313613" cy="868362"/>
          </a:xfrm>
        </p:spPr>
        <p:txBody>
          <a:bodyPr/>
          <a:lstStyle/>
          <a:p>
            <a:r>
              <a:rPr lang="en-US" dirty="0"/>
              <a:t>What is reasoning?</a:t>
            </a:r>
          </a:p>
        </p:txBody>
      </p:sp>
      <p:sp>
        <p:nvSpPr>
          <p:cNvPr id="3" name="Content Placeholder 2"/>
          <p:cNvSpPr>
            <a:spLocks noGrp="1"/>
          </p:cNvSpPr>
          <p:nvPr>
            <p:ph idx="1"/>
          </p:nvPr>
        </p:nvSpPr>
        <p:spPr>
          <a:xfrm>
            <a:off x="457200" y="1143000"/>
            <a:ext cx="8229600" cy="5029200"/>
          </a:xfrm>
        </p:spPr>
        <p:txBody>
          <a:bodyPr>
            <a:noAutofit/>
          </a:bodyPr>
          <a:lstStyle/>
          <a:p>
            <a:pPr>
              <a:lnSpc>
                <a:spcPct val="85000"/>
              </a:lnSpc>
            </a:pPr>
            <a:r>
              <a:rPr lang="en-US" sz="2400" dirty="0"/>
              <a:t>Reasoning is a mechanism to leverage what you have said in OWL to do more for you</a:t>
            </a:r>
          </a:p>
          <a:p>
            <a:pPr>
              <a:lnSpc>
                <a:spcPct val="85000"/>
              </a:lnSpc>
            </a:pPr>
            <a:r>
              <a:rPr lang="en-US" sz="2400" dirty="0"/>
              <a:t>Typical OWL reasoners perform several tasks</a:t>
            </a:r>
          </a:p>
          <a:p>
            <a:pPr lvl="1">
              <a:lnSpc>
                <a:spcPct val="85000"/>
              </a:lnSpc>
            </a:pPr>
            <a:r>
              <a:rPr lang="en-US" sz="2400" dirty="0"/>
              <a:t>Check whether everything you said makes sense together</a:t>
            </a:r>
          </a:p>
          <a:p>
            <a:pPr lvl="2">
              <a:lnSpc>
                <a:spcPct val="85000"/>
              </a:lnSpc>
            </a:pPr>
            <a:r>
              <a:rPr lang="en-US" sz="2000" dirty="0"/>
              <a:t>Are all the </a:t>
            </a:r>
            <a:r>
              <a:rPr lang="en-US" sz="2000" i="1" dirty="0"/>
              <a:t>classes satisfiable?</a:t>
            </a:r>
          </a:p>
          <a:p>
            <a:pPr lvl="2">
              <a:lnSpc>
                <a:spcPct val="85000"/>
              </a:lnSpc>
            </a:pPr>
            <a:r>
              <a:rPr lang="en-US" sz="2000" dirty="0"/>
              <a:t>Is the ontology </a:t>
            </a:r>
            <a:r>
              <a:rPr lang="en-US" sz="2000" i="1" dirty="0"/>
              <a:t>consistent?</a:t>
            </a:r>
          </a:p>
          <a:p>
            <a:pPr lvl="1">
              <a:lnSpc>
                <a:spcPct val="85000"/>
              </a:lnSpc>
            </a:pPr>
            <a:r>
              <a:rPr lang="en-US" sz="2400" dirty="0" err="1"/>
              <a:t>Determing</a:t>
            </a:r>
            <a:r>
              <a:rPr lang="en-US" sz="2400" dirty="0"/>
              <a:t> which classes </a:t>
            </a:r>
            <a:r>
              <a:rPr lang="en-US" sz="2400" i="1" dirty="0"/>
              <a:t>subsume </a:t>
            </a:r>
            <a:r>
              <a:rPr lang="en-US" sz="2400" dirty="0"/>
              <a:t>each other</a:t>
            </a:r>
          </a:p>
          <a:p>
            <a:pPr lvl="1">
              <a:lnSpc>
                <a:spcPct val="85000"/>
              </a:lnSpc>
            </a:pPr>
            <a:r>
              <a:rPr lang="en-US" sz="2400" dirty="0"/>
              <a:t>Infer relationships that are implied, but not stated explicitly</a:t>
            </a:r>
          </a:p>
          <a:p>
            <a:pPr lvl="1">
              <a:lnSpc>
                <a:spcPct val="85000"/>
              </a:lnSpc>
            </a:pPr>
            <a:r>
              <a:rPr lang="en-US" sz="2400" dirty="0"/>
              <a:t>Determine what types an instance is</a:t>
            </a:r>
          </a:p>
          <a:p>
            <a:pPr lvl="1">
              <a:lnSpc>
                <a:spcPct val="85000"/>
              </a:lnSpc>
            </a:pPr>
            <a:r>
              <a:rPr lang="en-US" sz="2400" dirty="0"/>
              <a:t>Answer a variety of queries, based on what you have stated</a:t>
            </a:r>
          </a:p>
          <a:p>
            <a:pPr>
              <a:lnSpc>
                <a:spcPct val="85000"/>
              </a:lnSpc>
            </a:pPr>
            <a:r>
              <a:rPr lang="en-US" sz="2400" dirty="0"/>
              <a:t>Protégé provides access to </a:t>
            </a:r>
            <a:r>
              <a:rPr lang="en-US" sz="2400" i="1" dirty="0"/>
              <a:t>Pellet, Hermit and </a:t>
            </a:r>
            <a:r>
              <a:rPr lang="en-US" sz="2400" i="1" dirty="0" err="1"/>
              <a:t>FaCT</a:t>
            </a:r>
            <a:r>
              <a:rPr lang="en-US" sz="2400" i="1" dirty="0"/>
              <a:t>++</a:t>
            </a:r>
          </a:p>
          <a:p>
            <a:pPr>
              <a:lnSpc>
                <a:spcPct val="85000"/>
              </a:lnSpc>
            </a:pPr>
            <a:r>
              <a:rPr lang="en-US" sz="2400" dirty="0"/>
              <a:t>Beware: Reasoners are built by people and therefore sometimes have bugs. </a:t>
            </a:r>
          </a:p>
        </p:txBody>
      </p:sp>
    </p:spTree>
    <p:extLst>
      <p:ext uri="{BB962C8B-B14F-4D97-AF65-F5344CB8AC3E}">
        <p14:creationId xmlns:p14="http://schemas.microsoft.com/office/powerpoint/2010/main" val="33590949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6916"/>
            <a:ext cx="7313613" cy="868362"/>
          </a:xfrm>
        </p:spPr>
        <p:txBody>
          <a:bodyPr/>
          <a:lstStyle/>
          <a:p>
            <a:r>
              <a:rPr lang="en-US" dirty="0"/>
              <a:t>Reasoning: a subsumption</a:t>
            </a:r>
          </a:p>
        </p:txBody>
      </p:sp>
      <p:sp>
        <p:nvSpPr>
          <p:cNvPr id="3" name="Content Placeholder 2"/>
          <p:cNvSpPr>
            <a:spLocks noGrp="1"/>
          </p:cNvSpPr>
          <p:nvPr>
            <p:ph idx="1"/>
          </p:nvPr>
        </p:nvSpPr>
        <p:spPr>
          <a:xfrm>
            <a:off x="457200" y="1219200"/>
            <a:ext cx="8458200" cy="4876800"/>
          </a:xfrm>
        </p:spPr>
        <p:txBody>
          <a:bodyPr>
            <a:noAutofit/>
          </a:bodyPr>
          <a:lstStyle/>
          <a:p>
            <a:pPr>
              <a:lnSpc>
                <a:spcPts val="2600"/>
              </a:lnSpc>
              <a:spcBef>
                <a:spcPts val="1000"/>
              </a:spcBef>
            </a:pPr>
            <a:r>
              <a:rPr lang="en-US" dirty="0"/>
              <a:t>Given</a:t>
            </a:r>
          </a:p>
          <a:p>
            <a:pPr lvl="1">
              <a:lnSpc>
                <a:spcPts val="2600"/>
              </a:lnSpc>
              <a:spcBef>
                <a:spcPts val="1000"/>
              </a:spcBef>
            </a:pPr>
            <a:r>
              <a:rPr lang="en-US" sz="2400" dirty="0"/>
              <a:t>An </a:t>
            </a:r>
            <a:r>
              <a:rPr lang="en-US" sz="2400" dirty="0">
                <a:solidFill>
                  <a:srgbClr val="5F8D00"/>
                </a:solidFill>
              </a:rPr>
              <a:t>antihypertensive drug </a:t>
            </a:r>
            <a:r>
              <a:rPr lang="en-US" sz="2400" dirty="0"/>
              <a:t>is any drug </a:t>
            </a:r>
            <a:r>
              <a:rPr lang="en-US" sz="2400" u="heavy" dirty="0">
                <a:uFill>
                  <a:solidFill>
                    <a:schemeClr val="tx1">
                      <a:lumMod val="50000"/>
                      <a:lumOff val="50000"/>
                    </a:schemeClr>
                  </a:solidFill>
                </a:uFill>
              </a:rPr>
              <a:t>that treats hypertension</a:t>
            </a:r>
          </a:p>
          <a:p>
            <a:pPr lvl="1">
              <a:lnSpc>
                <a:spcPts val="2600"/>
              </a:lnSpc>
              <a:spcBef>
                <a:spcPts val="1000"/>
              </a:spcBef>
              <a:spcAft>
                <a:spcPts val="400"/>
              </a:spcAft>
            </a:pPr>
            <a:r>
              <a:rPr lang="en-US" sz="2400" dirty="0"/>
              <a:t>A </a:t>
            </a:r>
            <a:r>
              <a:rPr lang="en-US" sz="2400" dirty="0">
                <a:solidFill>
                  <a:srgbClr val="D56E1B"/>
                </a:solidFill>
              </a:rPr>
              <a:t>calcium channel blocking antihypertensive </a:t>
            </a:r>
            <a:r>
              <a:rPr lang="en-US" sz="2400" dirty="0"/>
              <a:t>is any drug </a:t>
            </a:r>
            <a:br>
              <a:rPr lang="en-US" sz="2400" dirty="0"/>
            </a:br>
            <a:r>
              <a:rPr lang="en-US" sz="2400" u="heavy" dirty="0">
                <a:uFill>
                  <a:solidFill>
                    <a:schemeClr val="tx1">
                      <a:lumMod val="50000"/>
                      <a:lumOff val="50000"/>
                    </a:schemeClr>
                  </a:solidFill>
                </a:uFill>
              </a:rPr>
              <a:t>that treats hypertension </a:t>
            </a:r>
            <a:r>
              <a:rPr lang="en-US" sz="2400" b="1" dirty="0">
                <a:solidFill>
                  <a:schemeClr val="accent2"/>
                </a:solidFill>
              </a:rPr>
              <a:t>AND </a:t>
            </a:r>
            <a:r>
              <a:rPr lang="en-US" sz="2400" u="sng" dirty="0"/>
              <a:t>has a calcium channel blocker as active ingredient</a:t>
            </a:r>
          </a:p>
          <a:p>
            <a:pPr>
              <a:lnSpc>
                <a:spcPts val="2600"/>
              </a:lnSpc>
              <a:spcBef>
                <a:spcPts val="1000"/>
              </a:spcBef>
            </a:pPr>
            <a:r>
              <a:rPr lang="en-US" dirty="0"/>
              <a:t>An owl reasoner would infer that</a:t>
            </a:r>
          </a:p>
          <a:p>
            <a:pPr lvl="1">
              <a:lnSpc>
                <a:spcPts val="2600"/>
              </a:lnSpc>
              <a:spcBef>
                <a:spcPts val="1000"/>
              </a:spcBef>
              <a:buClr>
                <a:schemeClr val="tx2">
                  <a:lumMod val="75000"/>
                </a:schemeClr>
              </a:buClr>
            </a:pPr>
            <a:r>
              <a:rPr lang="en-US" sz="2400" dirty="0">
                <a:solidFill>
                  <a:srgbClr val="5F8D00"/>
                </a:solidFill>
              </a:rPr>
              <a:t>antihypertensive drug  </a:t>
            </a:r>
            <a:r>
              <a:rPr lang="en-US" sz="2400" i="1" dirty="0">
                <a:solidFill>
                  <a:schemeClr val="tx2">
                    <a:lumMod val="75000"/>
                  </a:schemeClr>
                </a:solidFill>
              </a:rPr>
              <a:t>subsumes </a:t>
            </a:r>
            <a:r>
              <a:rPr lang="en-US" sz="2400" dirty="0">
                <a:solidFill>
                  <a:srgbClr val="D56E1B"/>
                </a:solidFill>
              </a:rPr>
              <a:t>calcium channel blocking antihypertensive </a:t>
            </a:r>
          </a:p>
          <a:p>
            <a:pPr lvl="1">
              <a:lnSpc>
                <a:spcPts val="2600"/>
              </a:lnSpc>
              <a:spcBef>
                <a:spcPts val="1000"/>
              </a:spcBef>
              <a:buClr>
                <a:schemeClr val="tx2">
                  <a:lumMod val="75000"/>
                </a:schemeClr>
              </a:buClr>
            </a:pPr>
            <a:r>
              <a:rPr lang="en-US" sz="2400" dirty="0">
                <a:solidFill>
                  <a:srgbClr val="D56E1B"/>
                </a:solidFill>
              </a:rPr>
              <a:t>calcium channel blocking antihypertensive </a:t>
            </a:r>
            <a:r>
              <a:rPr lang="en-US" sz="2400" i="1" dirty="0">
                <a:solidFill>
                  <a:schemeClr val="tx2">
                    <a:lumMod val="75000"/>
                  </a:schemeClr>
                </a:solidFill>
              </a:rPr>
              <a:t>is a subclass of</a:t>
            </a:r>
            <a:r>
              <a:rPr lang="en-US" sz="2400" i="1" dirty="0">
                <a:solidFill>
                  <a:srgbClr val="D56E1B"/>
                </a:solidFill>
              </a:rPr>
              <a:t> </a:t>
            </a:r>
            <a:r>
              <a:rPr lang="en-US" sz="2400" dirty="0">
                <a:solidFill>
                  <a:srgbClr val="5F8D00"/>
                </a:solidFill>
              </a:rPr>
              <a:t>antihypertensive drug </a:t>
            </a:r>
          </a:p>
          <a:p>
            <a:pPr lvl="1">
              <a:lnSpc>
                <a:spcPts val="2600"/>
              </a:lnSpc>
              <a:spcBef>
                <a:spcPts val="1000"/>
              </a:spcBef>
              <a:buClr>
                <a:schemeClr val="tx2">
                  <a:lumMod val="75000"/>
                </a:schemeClr>
              </a:buClr>
            </a:pPr>
            <a:r>
              <a:rPr lang="en-US" sz="2400" i="1" dirty="0">
                <a:solidFill>
                  <a:schemeClr val="tx2">
                    <a:lumMod val="75000"/>
                  </a:schemeClr>
                </a:solidFill>
              </a:rPr>
              <a:t>Every </a:t>
            </a:r>
            <a:r>
              <a:rPr lang="en-US" sz="2400" dirty="0">
                <a:solidFill>
                  <a:srgbClr val="D56E1B"/>
                </a:solidFill>
              </a:rPr>
              <a:t>calcium channel blocking antihypertensive  </a:t>
            </a:r>
            <a:r>
              <a:rPr lang="en-US" sz="2400" i="1" dirty="0">
                <a:solidFill>
                  <a:schemeClr val="tx2">
                    <a:lumMod val="75000"/>
                  </a:schemeClr>
                </a:solidFill>
              </a:rPr>
              <a:t>is an</a:t>
            </a:r>
            <a:r>
              <a:rPr lang="en-US" sz="2400" dirty="0">
                <a:solidFill>
                  <a:srgbClr val="D56E1B"/>
                </a:solidFill>
              </a:rPr>
              <a:t> </a:t>
            </a:r>
            <a:r>
              <a:rPr lang="en-US" sz="2400" dirty="0">
                <a:solidFill>
                  <a:srgbClr val="5F8D00"/>
                </a:solidFill>
              </a:rPr>
              <a:t>antihypertensive drug</a:t>
            </a:r>
          </a:p>
          <a:p>
            <a:pPr lvl="1">
              <a:lnSpc>
                <a:spcPts val="2600"/>
              </a:lnSpc>
              <a:spcBef>
                <a:spcPts val="1000"/>
              </a:spcBef>
              <a:buClr>
                <a:schemeClr val="tx2">
                  <a:lumMod val="75000"/>
                </a:schemeClr>
              </a:buClr>
              <a:buNone/>
            </a:pPr>
            <a:r>
              <a:rPr lang="en-US" sz="3200" dirty="0">
                <a:solidFill>
                  <a:schemeClr val="tx2">
                    <a:lumMod val="75000"/>
                  </a:schemeClr>
                </a:solidFill>
              </a:rPr>
              <a:t>( These three statements mean the same thing )</a:t>
            </a:r>
          </a:p>
        </p:txBody>
      </p:sp>
    </p:spTree>
    <p:extLst>
      <p:ext uri="{BB962C8B-B14F-4D97-AF65-F5344CB8AC3E}">
        <p14:creationId xmlns:p14="http://schemas.microsoft.com/office/powerpoint/2010/main" val="24664489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100" y="363426"/>
            <a:ext cx="8229600" cy="868362"/>
          </a:xfrm>
        </p:spPr>
        <p:txBody>
          <a:bodyPr/>
          <a:lstStyle/>
          <a:p>
            <a:r>
              <a:rPr lang="en-US" dirty="0"/>
              <a:t>Reasoning: an </a:t>
            </a:r>
            <a:r>
              <a:rPr lang="en-US" dirty="0" err="1"/>
              <a:t>unsatisfiable</a:t>
            </a:r>
            <a:r>
              <a:rPr lang="en-US" dirty="0"/>
              <a:t> class</a:t>
            </a:r>
          </a:p>
        </p:txBody>
      </p:sp>
      <p:sp>
        <p:nvSpPr>
          <p:cNvPr id="3" name="Content Placeholder 2"/>
          <p:cNvSpPr>
            <a:spLocks noGrp="1"/>
          </p:cNvSpPr>
          <p:nvPr>
            <p:ph idx="1"/>
          </p:nvPr>
        </p:nvSpPr>
        <p:spPr>
          <a:xfrm>
            <a:off x="457200" y="1371600"/>
            <a:ext cx="8229600" cy="4267198"/>
          </a:xfrm>
        </p:spPr>
        <p:txBody>
          <a:bodyPr>
            <a:normAutofit/>
          </a:bodyPr>
          <a:lstStyle/>
          <a:p>
            <a:r>
              <a:rPr lang="en-US" sz="2800" dirty="0"/>
              <a:t>Given</a:t>
            </a:r>
          </a:p>
          <a:p>
            <a:pPr lvl="1"/>
            <a:r>
              <a:rPr lang="en-US" sz="2400" dirty="0"/>
              <a:t>Every </a:t>
            </a:r>
            <a:r>
              <a:rPr lang="en-US" sz="2400" dirty="0">
                <a:solidFill>
                  <a:srgbClr val="5F8D00"/>
                </a:solidFill>
              </a:rPr>
              <a:t>antidepressant drug </a:t>
            </a:r>
            <a:r>
              <a:rPr lang="en-US" sz="2400" dirty="0"/>
              <a:t>has </a:t>
            </a:r>
            <a:r>
              <a:rPr lang="en-US" sz="2400" b="1" u="sng" dirty="0"/>
              <a:t>at least one side effect</a:t>
            </a:r>
          </a:p>
          <a:p>
            <a:pPr lvl="1">
              <a:spcAft>
                <a:spcPts val="400"/>
              </a:spcAft>
              <a:buClr>
                <a:schemeClr val="tx2">
                  <a:lumMod val="75000"/>
                </a:schemeClr>
              </a:buClr>
            </a:pPr>
            <a:r>
              <a:rPr lang="en-US" sz="2400" dirty="0">
                <a:solidFill>
                  <a:srgbClr val="D56E1B"/>
                </a:solidFill>
              </a:rPr>
              <a:t>Dr. </a:t>
            </a:r>
            <a:r>
              <a:rPr lang="en-US" sz="2400" dirty="0" err="1" smtClean="0">
                <a:solidFill>
                  <a:srgbClr val="D56E1B"/>
                </a:solidFill>
              </a:rPr>
              <a:t>Palaasa’s</a:t>
            </a:r>
            <a:r>
              <a:rPr lang="en-US" sz="2400" dirty="0" smtClean="0">
                <a:solidFill>
                  <a:srgbClr val="D56E1B"/>
                </a:solidFill>
              </a:rPr>
              <a:t> </a:t>
            </a:r>
            <a:r>
              <a:rPr lang="en-US" sz="2400" dirty="0">
                <a:solidFill>
                  <a:srgbClr val="D56E1B"/>
                </a:solidFill>
              </a:rPr>
              <a:t>recommended drugs </a:t>
            </a:r>
            <a:r>
              <a:rPr lang="en-US" sz="2400" dirty="0"/>
              <a:t>are any </a:t>
            </a:r>
            <a:r>
              <a:rPr lang="en-US" sz="2400" dirty="0">
                <a:solidFill>
                  <a:srgbClr val="5F8D00"/>
                </a:solidFill>
              </a:rPr>
              <a:t>antidepressant drug </a:t>
            </a:r>
            <a:r>
              <a:rPr lang="en-US" sz="2400" dirty="0"/>
              <a:t>that </a:t>
            </a:r>
            <a:r>
              <a:rPr lang="en-US" sz="2400" b="1" u="sng" dirty="0"/>
              <a:t>has no side effects</a:t>
            </a:r>
          </a:p>
          <a:p>
            <a:pPr>
              <a:buClr>
                <a:schemeClr val="tx2">
                  <a:lumMod val="75000"/>
                </a:schemeClr>
              </a:buClr>
            </a:pPr>
            <a:r>
              <a:rPr lang="en-US" sz="2800" dirty="0"/>
              <a:t>An OWL reasoner would infer that </a:t>
            </a:r>
          </a:p>
          <a:p>
            <a:pPr lvl="1">
              <a:buClr>
                <a:schemeClr val="tx2">
                  <a:lumMod val="75000"/>
                </a:schemeClr>
              </a:buClr>
            </a:pPr>
            <a:r>
              <a:rPr lang="en-US" sz="2400" dirty="0"/>
              <a:t>The class </a:t>
            </a:r>
            <a:r>
              <a:rPr lang="en-US" sz="2400" dirty="0">
                <a:solidFill>
                  <a:srgbClr val="D56E1B"/>
                </a:solidFill>
              </a:rPr>
              <a:t>Dr. </a:t>
            </a:r>
            <a:r>
              <a:rPr lang="en-US" sz="2400" dirty="0" err="1" smtClean="0">
                <a:solidFill>
                  <a:srgbClr val="D56E1B"/>
                </a:solidFill>
              </a:rPr>
              <a:t>Palaasa’s</a:t>
            </a:r>
            <a:r>
              <a:rPr lang="en-US" sz="2400" dirty="0" smtClean="0">
                <a:solidFill>
                  <a:srgbClr val="D56E1B"/>
                </a:solidFill>
              </a:rPr>
              <a:t> </a:t>
            </a:r>
            <a:r>
              <a:rPr lang="en-US" sz="2400" dirty="0">
                <a:solidFill>
                  <a:srgbClr val="D56E1B"/>
                </a:solidFill>
              </a:rPr>
              <a:t>recommended drugs </a:t>
            </a:r>
            <a:r>
              <a:rPr lang="en-US" sz="2400" dirty="0">
                <a:solidFill>
                  <a:schemeClr val="tx2">
                    <a:lumMod val="75000"/>
                  </a:schemeClr>
                </a:solidFill>
              </a:rPr>
              <a:t>is </a:t>
            </a:r>
            <a:r>
              <a:rPr lang="en-US" sz="2400" i="1" dirty="0" err="1">
                <a:solidFill>
                  <a:schemeClr val="tx2">
                    <a:lumMod val="75000"/>
                  </a:schemeClr>
                </a:solidFill>
              </a:rPr>
              <a:t>unsatisfiable</a:t>
            </a:r>
            <a:endParaRPr lang="en-US" sz="2400" i="1" dirty="0">
              <a:solidFill>
                <a:schemeClr val="tx2">
                  <a:lumMod val="75000"/>
                </a:schemeClr>
              </a:solidFill>
            </a:endParaRPr>
          </a:p>
          <a:p>
            <a:pPr lvl="1">
              <a:buClr>
                <a:schemeClr val="tx2">
                  <a:lumMod val="75000"/>
                </a:schemeClr>
              </a:buClr>
            </a:pPr>
            <a:r>
              <a:rPr lang="en-US" sz="2400" dirty="0">
                <a:solidFill>
                  <a:schemeClr val="tx2">
                    <a:lumMod val="75000"/>
                  </a:schemeClr>
                </a:solidFill>
              </a:rPr>
              <a:t>The class</a:t>
            </a:r>
            <a:r>
              <a:rPr lang="en-US" sz="2400" dirty="0">
                <a:solidFill>
                  <a:srgbClr val="D56E1B"/>
                </a:solidFill>
              </a:rPr>
              <a:t> Dr. </a:t>
            </a:r>
            <a:r>
              <a:rPr lang="en-US" sz="2400" dirty="0" err="1" smtClean="0">
                <a:solidFill>
                  <a:srgbClr val="D56E1B"/>
                </a:solidFill>
              </a:rPr>
              <a:t>Palaasa’s</a:t>
            </a:r>
            <a:r>
              <a:rPr lang="en-US" sz="2400" dirty="0" smtClean="0">
                <a:solidFill>
                  <a:srgbClr val="D56E1B"/>
                </a:solidFill>
              </a:rPr>
              <a:t> </a:t>
            </a:r>
            <a:r>
              <a:rPr lang="en-US" sz="2400" dirty="0">
                <a:solidFill>
                  <a:srgbClr val="D56E1B"/>
                </a:solidFill>
              </a:rPr>
              <a:t>recommended drugs </a:t>
            </a:r>
            <a:r>
              <a:rPr lang="en-US" sz="2400" i="1" dirty="0">
                <a:solidFill>
                  <a:schemeClr val="tx2">
                    <a:lumMod val="75000"/>
                  </a:schemeClr>
                </a:solidFill>
              </a:rPr>
              <a:t>can not have any members</a:t>
            </a:r>
          </a:p>
          <a:p>
            <a:pPr lvl="1">
              <a:buClr>
                <a:schemeClr val="tx2">
                  <a:lumMod val="75000"/>
                </a:schemeClr>
              </a:buClr>
              <a:buNone/>
            </a:pPr>
            <a:r>
              <a:rPr lang="en-US" sz="2400" dirty="0">
                <a:solidFill>
                  <a:schemeClr val="tx2">
                    <a:lumMod val="75000"/>
                  </a:schemeClr>
                </a:solidFill>
              </a:rPr>
              <a:t>( These three statements mean the same thing )</a:t>
            </a:r>
          </a:p>
        </p:txBody>
      </p:sp>
    </p:spTree>
    <p:extLst>
      <p:ext uri="{BB962C8B-B14F-4D97-AF65-F5344CB8AC3E}">
        <p14:creationId xmlns:p14="http://schemas.microsoft.com/office/powerpoint/2010/main" val="3379667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10030"/>
            <a:ext cx="7313613" cy="868362"/>
          </a:xfrm>
        </p:spPr>
        <p:txBody>
          <a:bodyPr/>
          <a:lstStyle/>
          <a:p>
            <a:r>
              <a:rPr lang="en-US" dirty="0"/>
              <a:t>Reasoning: an inconsistency</a:t>
            </a:r>
          </a:p>
        </p:txBody>
      </p:sp>
      <p:sp>
        <p:nvSpPr>
          <p:cNvPr id="3" name="Content Placeholder 2"/>
          <p:cNvSpPr>
            <a:spLocks noGrp="1"/>
          </p:cNvSpPr>
          <p:nvPr>
            <p:ph idx="1"/>
          </p:nvPr>
        </p:nvSpPr>
        <p:spPr>
          <a:xfrm>
            <a:off x="914400" y="1735137"/>
            <a:ext cx="7976166" cy="4835959"/>
          </a:xfrm>
        </p:spPr>
        <p:txBody>
          <a:bodyPr>
            <a:noAutofit/>
          </a:bodyPr>
          <a:lstStyle/>
          <a:p>
            <a:r>
              <a:rPr lang="en-US" sz="2800" dirty="0"/>
              <a:t>Given</a:t>
            </a:r>
          </a:p>
          <a:p>
            <a:pPr lvl="1"/>
            <a:r>
              <a:rPr lang="en-US" sz="2400" dirty="0">
                <a:solidFill>
                  <a:schemeClr val="tx1">
                    <a:lumMod val="75000"/>
                    <a:lumOff val="25000"/>
                  </a:schemeClr>
                </a:solidFill>
              </a:rPr>
              <a:t>John </a:t>
            </a:r>
            <a:r>
              <a:rPr lang="en-US" sz="2400" dirty="0" smtClean="0"/>
              <a:t>was </a:t>
            </a:r>
            <a:r>
              <a:rPr lang="en-US" sz="2400" u="sng" dirty="0" smtClean="0">
                <a:uFill>
                  <a:solidFill>
                    <a:schemeClr val="tx2">
                      <a:lumMod val="75000"/>
                    </a:schemeClr>
                  </a:solidFill>
                </a:uFill>
              </a:rPr>
              <a:t>only treated with </a:t>
            </a:r>
            <a:r>
              <a:rPr lang="en-US" sz="2400" u="sng" dirty="0" smtClean="0">
                <a:solidFill>
                  <a:srgbClr val="D56E1B"/>
                </a:solidFill>
                <a:uFill>
                  <a:solidFill>
                    <a:schemeClr val="tx2">
                      <a:lumMod val="75000"/>
                    </a:schemeClr>
                  </a:solidFill>
                </a:uFill>
              </a:rPr>
              <a:t>analgesics</a:t>
            </a:r>
          </a:p>
          <a:p>
            <a:pPr lvl="1"/>
            <a:r>
              <a:rPr lang="en-US" sz="2400" dirty="0" smtClean="0">
                <a:solidFill>
                  <a:schemeClr val="tx1">
                    <a:lumMod val="75000"/>
                    <a:lumOff val="25000"/>
                  </a:schemeClr>
                </a:solidFill>
              </a:rPr>
              <a:t>John </a:t>
            </a:r>
            <a:r>
              <a:rPr lang="en-US" sz="2400" dirty="0" smtClean="0"/>
              <a:t>was </a:t>
            </a:r>
            <a:r>
              <a:rPr lang="en-US" sz="2400" u="sng" dirty="0" smtClean="0">
                <a:uFill>
                  <a:solidFill>
                    <a:schemeClr val="tx2">
                      <a:lumMod val="75000"/>
                    </a:schemeClr>
                  </a:solidFill>
                </a:uFill>
              </a:rPr>
              <a:t>treated with some </a:t>
            </a:r>
            <a:r>
              <a:rPr lang="en-US" sz="2400" u="sng" dirty="0" err="1" smtClean="0">
                <a:solidFill>
                  <a:srgbClr val="5F8D00"/>
                </a:solidFill>
                <a:uFill>
                  <a:solidFill>
                    <a:schemeClr val="tx2">
                      <a:lumMod val="75000"/>
                    </a:schemeClr>
                  </a:solidFill>
                </a:uFill>
              </a:rPr>
              <a:t>coumarin</a:t>
            </a:r>
            <a:endParaRPr lang="en-US" sz="2400" u="sng" dirty="0" smtClean="0">
              <a:solidFill>
                <a:srgbClr val="5F8D00"/>
              </a:solidFill>
              <a:uFill>
                <a:solidFill>
                  <a:schemeClr val="tx2">
                    <a:lumMod val="75000"/>
                  </a:schemeClr>
                </a:solidFill>
              </a:uFill>
            </a:endParaRPr>
          </a:p>
          <a:p>
            <a:pPr lvl="1">
              <a:spcAft>
                <a:spcPts val="600"/>
              </a:spcAft>
              <a:buClr>
                <a:schemeClr val="tx2">
                  <a:lumMod val="75000"/>
                </a:schemeClr>
              </a:buClr>
            </a:pPr>
            <a:r>
              <a:rPr lang="en-US" sz="2400" dirty="0" smtClean="0">
                <a:solidFill>
                  <a:schemeClr val="tx2">
                    <a:lumMod val="75000"/>
                  </a:schemeClr>
                </a:solidFill>
              </a:rPr>
              <a:t>No</a:t>
            </a:r>
            <a:r>
              <a:rPr lang="en-US" sz="2400" dirty="0" smtClean="0">
                <a:solidFill>
                  <a:srgbClr val="5F8D00"/>
                </a:solidFill>
              </a:rPr>
              <a:t> </a:t>
            </a:r>
            <a:r>
              <a:rPr lang="en-US" sz="2400" dirty="0" err="1" smtClean="0">
                <a:solidFill>
                  <a:srgbClr val="5F8D00"/>
                </a:solidFill>
              </a:rPr>
              <a:t>coumarin</a:t>
            </a:r>
            <a:r>
              <a:rPr lang="en-US" sz="2400" dirty="0" smtClean="0">
                <a:solidFill>
                  <a:srgbClr val="5F8D00"/>
                </a:solidFill>
              </a:rPr>
              <a:t> </a:t>
            </a:r>
            <a:r>
              <a:rPr lang="en-US" sz="2400" dirty="0" smtClean="0"/>
              <a:t>is an </a:t>
            </a:r>
            <a:r>
              <a:rPr lang="en-US" sz="2400" dirty="0" smtClean="0">
                <a:solidFill>
                  <a:srgbClr val="D56E1B"/>
                </a:solidFill>
              </a:rPr>
              <a:t>analgesic  </a:t>
            </a:r>
            <a:r>
              <a:rPr lang="en-US" sz="2400" dirty="0" smtClean="0">
                <a:solidFill>
                  <a:schemeClr val="tx2">
                    <a:lumMod val="75000"/>
                  </a:schemeClr>
                </a:solidFill>
              </a:rPr>
              <a:t>(or </a:t>
            </a:r>
            <a:r>
              <a:rPr lang="en-US" sz="2400" dirty="0" err="1" smtClean="0">
                <a:solidFill>
                  <a:schemeClr val="tx2">
                    <a:lumMod val="75000"/>
                  </a:schemeClr>
                </a:solidFill>
              </a:rPr>
              <a:t>coumarin</a:t>
            </a:r>
            <a:r>
              <a:rPr lang="en-US" sz="2400" dirty="0" smtClean="0">
                <a:solidFill>
                  <a:schemeClr val="tx2">
                    <a:lumMod val="75000"/>
                  </a:schemeClr>
                </a:solidFill>
              </a:rPr>
              <a:t>  and analgesic are </a:t>
            </a:r>
            <a:r>
              <a:rPr lang="en-US" sz="2400" i="1" dirty="0" smtClean="0">
                <a:solidFill>
                  <a:schemeClr val="tx2">
                    <a:lumMod val="75000"/>
                  </a:schemeClr>
                </a:solidFill>
              </a:rPr>
              <a:t>disjoint</a:t>
            </a:r>
            <a:r>
              <a:rPr lang="en-US" sz="2400" dirty="0" smtClean="0">
                <a:solidFill>
                  <a:schemeClr val="tx2">
                    <a:lumMod val="75000"/>
                  </a:schemeClr>
                </a:solidFill>
              </a:rPr>
              <a:t>)</a:t>
            </a:r>
            <a:r>
              <a:rPr lang="en-US" sz="2400" dirty="0" smtClean="0">
                <a:solidFill>
                  <a:srgbClr val="5F8D00"/>
                </a:solidFill>
              </a:rPr>
              <a:t> </a:t>
            </a:r>
            <a:endParaRPr lang="en-US" sz="2400" dirty="0" smtClean="0">
              <a:solidFill>
                <a:srgbClr val="D56E1B"/>
              </a:solidFill>
            </a:endParaRPr>
          </a:p>
          <a:p>
            <a:pPr>
              <a:buClr>
                <a:schemeClr val="tx2">
                  <a:lumMod val="75000"/>
                </a:schemeClr>
              </a:buClr>
            </a:pPr>
            <a:r>
              <a:rPr lang="en-US" sz="2800" dirty="0"/>
              <a:t>An OWL reasoner would infer that </a:t>
            </a:r>
          </a:p>
          <a:p>
            <a:pPr lvl="1">
              <a:buClr>
                <a:schemeClr val="tx2">
                  <a:lumMod val="75000"/>
                </a:schemeClr>
              </a:buClr>
            </a:pPr>
            <a:r>
              <a:rPr lang="en-US" sz="2400" dirty="0"/>
              <a:t>There is an </a:t>
            </a:r>
            <a:r>
              <a:rPr lang="en-US" sz="2400" i="1" dirty="0"/>
              <a:t>inconsistency</a:t>
            </a:r>
            <a:endParaRPr lang="en-US" sz="2400" i="1" dirty="0" smtClean="0"/>
          </a:p>
          <a:p>
            <a:pPr lvl="1">
              <a:buClr>
                <a:schemeClr val="tx2">
                  <a:lumMod val="75000"/>
                </a:schemeClr>
              </a:buClr>
              <a:buNone/>
            </a:pPr>
            <a:r>
              <a:rPr lang="en-US" sz="2400" dirty="0" smtClean="0"/>
              <a:t>( If john was only treated with analgesics and he was treated with </a:t>
            </a:r>
            <a:r>
              <a:rPr lang="en-US" sz="2400" dirty="0" err="1" smtClean="0"/>
              <a:t>coumarin</a:t>
            </a:r>
            <a:r>
              <a:rPr lang="en-US" sz="2400" dirty="0" smtClean="0"/>
              <a:t>, then </a:t>
            </a:r>
            <a:r>
              <a:rPr lang="en-US" sz="2400" dirty="0" err="1" smtClean="0"/>
              <a:t>coumarin</a:t>
            </a:r>
            <a:r>
              <a:rPr lang="en-US" sz="2400" dirty="0" smtClean="0"/>
              <a:t> is an analgesic. But we said </a:t>
            </a:r>
            <a:r>
              <a:rPr lang="en-US" sz="2400" dirty="0" err="1" smtClean="0"/>
              <a:t>coumarin</a:t>
            </a:r>
            <a:r>
              <a:rPr lang="en-US" sz="2400" dirty="0" smtClean="0"/>
              <a:t> is not an analgesic )</a:t>
            </a:r>
          </a:p>
        </p:txBody>
      </p:sp>
    </p:spTree>
    <p:extLst>
      <p:ext uri="{BB962C8B-B14F-4D97-AF65-F5344CB8AC3E}">
        <p14:creationId xmlns:p14="http://schemas.microsoft.com/office/powerpoint/2010/main" val="31416375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8380"/>
            <a:ext cx="7313613" cy="868362"/>
          </a:xfrm>
        </p:spPr>
        <p:txBody>
          <a:bodyPr/>
          <a:lstStyle/>
          <a:p>
            <a:r>
              <a:rPr lang="en-US" dirty="0"/>
              <a:t>Reasoning: </a:t>
            </a:r>
            <a:r>
              <a:rPr lang="en-US" dirty="0" err="1"/>
              <a:t>determing</a:t>
            </a:r>
            <a:r>
              <a:rPr lang="en-US" dirty="0"/>
              <a:t> type</a:t>
            </a:r>
          </a:p>
        </p:txBody>
      </p:sp>
      <p:sp>
        <p:nvSpPr>
          <p:cNvPr id="3" name="Content Placeholder 2"/>
          <p:cNvSpPr>
            <a:spLocks noGrp="1"/>
          </p:cNvSpPr>
          <p:nvPr>
            <p:ph idx="1"/>
          </p:nvPr>
        </p:nvSpPr>
        <p:spPr/>
        <p:txBody>
          <a:bodyPr>
            <a:noAutofit/>
          </a:bodyPr>
          <a:lstStyle/>
          <a:p>
            <a:r>
              <a:rPr lang="en-US" sz="2800" dirty="0"/>
              <a:t>Given</a:t>
            </a:r>
          </a:p>
          <a:p>
            <a:pPr lvl="1"/>
            <a:r>
              <a:rPr lang="en-US" sz="2400" dirty="0" smtClean="0">
                <a:solidFill>
                  <a:schemeClr val="tx1">
                    <a:lumMod val="75000"/>
                    <a:lumOff val="25000"/>
                  </a:schemeClr>
                </a:solidFill>
              </a:rPr>
              <a:t>John </a:t>
            </a:r>
            <a:r>
              <a:rPr lang="en-US" sz="2400" dirty="0" smtClean="0"/>
              <a:t>was </a:t>
            </a:r>
            <a:r>
              <a:rPr lang="en-US" sz="2400" u="sng" dirty="0" smtClean="0">
                <a:uFill>
                  <a:solidFill>
                    <a:schemeClr val="tx2">
                      <a:lumMod val="75000"/>
                    </a:schemeClr>
                  </a:solidFill>
                </a:uFill>
              </a:rPr>
              <a:t>treated with some </a:t>
            </a:r>
            <a:r>
              <a:rPr lang="en-US" sz="2400" u="sng" dirty="0" err="1" smtClean="0">
                <a:solidFill>
                  <a:srgbClr val="5F8D00"/>
                </a:solidFill>
                <a:uFill>
                  <a:solidFill>
                    <a:schemeClr val="tx2">
                      <a:lumMod val="75000"/>
                    </a:schemeClr>
                  </a:solidFill>
                </a:uFill>
              </a:rPr>
              <a:t>coumarin</a:t>
            </a:r>
            <a:endParaRPr lang="en-US" sz="2400" u="sng" dirty="0" smtClean="0">
              <a:solidFill>
                <a:srgbClr val="5F8D00"/>
              </a:solidFill>
              <a:uFill>
                <a:solidFill>
                  <a:schemeClr val="tx2">
                    <a:lumMod val="75000"/>
                  </a:schemeClr>
                </a:solidFill>
              </a:uFill>
            </a:endParaRPr>
          </a:p>
          <a:p>
            <a:pPr lvl="1"/>
            <a:r>
              <a:rPr lang="en-US" sz="2400" dirty="0"/>
              <a:t>Anyone who is </a:t>
            </a:r>
            <a:r>
              <a:rPr lang="en-US" sz="2400" u="sng" dirty="0"/>
              <a:t>treated with something </a:t>
            </a:r>
            <a:r>
              <a:rPr lang="en-US" sz="2400" dirty="0"/>
              <a:t>is a </a:t>
            </a:r>
            <a:r>
              <a:rPr lang="en-US" sz="2400" dirty="0" smtClean="0">
                <a:solidFill>
                  <a:srgbClr val="D56E1B"/>
                </a:solidFill>
              </a:rPr>
              <a:t>patient</a:t>
            </a:r>
            <a:endParaRPr lang="en-US" sz="2800" dirty="0"/>
          </a:p>
          <a:p>
            <a:pPr>
              <a:buClr>
                <a:schemeClr val="tx2">
                  <a:lumMod val="75000"/>
                </a:schemeClr>
              </a:buClr>
            </a:pPr>
            <a:r>
              <a:rPr lang="en-US" sz="2800" dirty="0"/>
              <a:t>An OWL reasoner would infer that </a:t>
            </a:r>
          </a:p>
          <a:p>
            <a:pPr lvl="1">
              <a:buClr>
                <a:schemeClr val="tx2">
                  <a:lumMod val="75000"/>
                </a:schemeClr>
              </a:buClr>
            </a:pPr>
            <a:r>
              <a:rPr lang="en-US" sz="2400" dirty="0">
                <a:solidFill>
                  <a:schemeClr val="tx1">
                    <a:lumMod val="75000"/>
                    <a:lumOff val="25000"/>
                  </a:schemeClr>
                </a:solidFill>
              </a:rPr>
              <a:t>John</a:t>
            </a:r>
            <a:r>
              <a:rPr lang="en-US" sz="2400" dirty="0"/>
              <a:t> </a:t>
            </a:r>
            <a:r>
              <a:rPr lang="en-US" sz="2400" i="1" dirty="0"/>
              <a:t>is an instance of </a:t>
            </a:r>
            <a:r>
              <a:rPr lang="en-US" sz="2400" dirty="0">
                <a:solidFill>
                  <a:srgbClr val="D56E1B"/>
                </a:solidFill>
              </a:rPr>
              <a:t>patient</a:t>
            </a:r>
          </a:p>
          <a:p>
            <a:pPr lvl="1">
              <a:buClr>
                <a:schemeClr val="tx2">
                  <a:lumMod val="75000"/>
                </a:schemeClr>
              </a:buClr>
            </a:pPr>
            <a:r>
              <a:rPr lang="en-US" sz="2400" dirty="0" smtClean="0">
                <a:solidFill>
                  <a:schemeClr val="tx1">
                    <a:lumMod val="75000"/>
                    <a:lumOff val="25000"/>
                  </a:schemeClr>
                </a:solidFill>
              </a:rPr>
              <a:t>John </a:t>
            </a:r>
            <a:r>
              <a:rPr lang="en-US" sz="2400" i="1" dirty="0" smtClean="0"/>
              <a:t>has type </a:t>
            </a:r>
            <a:r>
              <a:rPr lang="en-US" sz="2400" dirty="0" smtClean="0">
                <a:solidFill>
                  <a:srgbClr val="D56E1B"/>
                </a:solidFill>
              </a:rPr>
              <a:t>patient</a:t>
            </a:r>
          </a:p>
          <a:p>
            <a:pPr lvl="1">
              <a:buClr>
                <a:schemeClr val="tx2">
                  <a:lumMod val="75000"/>
                </a:schemeClr>
              </a:buClr>
            </a:pPr>
            <a:endParaRPr lang="en-US" sz="2400" dirty="0" smtClean="0">
              <a:solidFill>
                <a:srgbClr val="D56E1B"/>
              </a:solidFill>
            </a:endParaRPr>
          </a:p>
          <a:p>
            <a:pPr lvl="1">
              <a:buClr>
                <a:schemeClr val="tx2">
                  <a:lumMod val="75000"/>
                </a:schemeClr>
              </a:buClr>
              <a:buNone/>
            </a:pPr>
            <a:r>
              <a:rPr lang="en-US" sz="2400" dirty="0" smtClean="0"/>
              <a:t>( These mean the same thing )</a:t>
            </a:r>
          </a:p>
          <a:p>
            <a:pPr lvl="1"/>
            <a:endParaRPr lang="en-US" sz="2400" dirty="0"/>
          </a:p>
        </p:txBody>
      </p:sp>
    </p:spTree>
    <p:extLst>
      <p:ext uri="{BB962C8B-B14F-4D97-AF65-F5344CB8AC3E}">
        <p14:creationId xmlns:p14="http://schemas.microsoft.com/office/powerpoint/2010/main" val="40033876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533" y="479936"/>
            <a:ext cx="7999471" cy="868362"/>
          </a:xfrm>
        </p:spPr>
        <p:txBody>
          <a:bodyPr/>
          <a:lstStyle/>
          <a:p>
            <a:r>
              <a:rPr lang="en-US" dirty="0"/>
              <a:t>Reasoning: an inferred relation</a:t>
            </a:r>
          </a:p>
        </p:txBody>
      </p:sp>
      <p:sp>
        <p:nvSpPr>
          <p:cNvPr id="3" name="Content Placeholder 2"/>
          <p:cNvSpPr>
            <a:spLocks noGrp="1"/>
          </p:cNvSpPr>
          <p:nvPr>
            <p:ph idx="1"/>
          </p:nvPr>
        </p:nvSpPr>
        <p:spPr>
          <a:xfrm>
            <a:off x="914400" y="1735138"/>
            <a:ext cx="7766428" cy="4766054"/>
          </a:xfrm>
        </p:spPr>
        <p:txBody>
          <a:bodyPr>
            <a:noAutofit/>
          </a:bodyPr>
          <a:lstStyle/>
          <a:p>
            <a:r>
              <a:rPr lang="en-US" sz="3200" dirty="0">
                <a:solidFill>
                  <a:schemeClr val="tx1">
                    <a:lumMod val="75000"/>
                    <a:lumOff val="25000"/>
                  </a:schemeClr>
                </a:solidFill>
              </a:rPr>
              <a:t>John’s hand </a:t>
            </a:r>
            <a:r>
              <a:rPr lang="en-US" sz="3200" b="1" dirty="0"/>
              <a:t>is part of </a:t>
            </a:r>
            <a:r>
              <a:rPr lang="en-US" sz="3200" dirty="0">
                <a:solidFill>
                  <a:schemeClr val="accent2">
                    <a:lumMod val="75000"/>
                  </a:schemeClr>
                </a:solidFill>
              </a:rPr>
              <a:t>John’s body</a:t>
            </a:r>
          </a:p>
          <a:p>
            <a:pPr>
              <a:buClr>
                <a:schemeClr val="tx2">
                  <a:lumMod val="75000"/>
                </a:schemeClr>
              </a:buClr>
            </a:pPr>
            <a:r>
              <a:rPr lang="en-US" sz="3200" dirty="0">
                <a:solidFill>
                  <a:schemeClr val="accent4">
                    <a:lumMod val="75000"/>
                  </a:schemeClr>
                </a:solidFill>
              </a:rPr>
              <a:t>John’s finger </a:t>
            </a:r>
            <a:r>
              <a:rPr lang="en-US" sz="3200" b="1" dirty="0"/>
              <a:t>is part of </a:t>
            </a:r>
            <a:r>
              <a:rPr lang="en-US" sz="3200" dirty="0">
                <a:solidFill>
                  <a:schemeClr val="tx1">
                    <a:lumMod val="75000"/>
                    <a:lumOff val="25000"/>
                  </a:schemeClr>
                </a:solidFill>
              </a:rPr>
              <a:t>John’s hand</a:t>
            </a:r>
          </a:p>
          <a:p>
            <a:pPr>
              <a:spcAft>
                <a:spcPts val="600"/>
              </a:spcAft>
              <a:buClr>
                <a:schemeClr val="tx2">
                  <a:lumMod val="75000"/>
                </a:schemeClr>
              </a:buClr>
            </a:pPr>
            <a:r>
              <a:rPr lang="en-US" sz="3200" dirty="0"/>
              <a:t>The </a:t>
            </a:r>
            <a:r>
              <a:rPr lang="en-US" sz="3200" b="1" dirty="0"/>
              <a:t>is part of </a:t>
            </a:r>
            <a:r>
              <a:rPr lang="en-US" sz="3200" dirty="0"/>
              <a:t>relation is </a:t>
            </a:r>
            <a:r>
              <a:rPr lang="en-US" sz="3200" i="1" dirty="0" smtClean="0"/>
              <a:t>transitive</a:t>
            </a:r>
            <a:endParaRPr lang="en-US" sz="3200" dirty="0"/>
          </a:p>
          <a:p>
            <a:pPr>
              <a:buClr>
                <a:schemeClr val="tx2">
                  <a:lumMod val="75000"/>
                </a:schemeClr>
              </a:buClr>
            </a:pPr>
            <a:r>
              <a:rPr lang="en-US" sz="3200" dirty="0"/>
              <a:t>An OWL reasoner would infer that </a:t>
            </a:r>
          </a:p>
          <a:p>
            <a:pPr lvl="1">
              <a:buClr>
                <a:schemeClr val="tx2">
                  <a:lumMod val="75000"/>
                </a:schemeClr>
              </a:buClr>
            </a:pPr>
            <a:r>
              <a:rPr lang="en-US" sz="2800" dirty="0">
                <a:solidFill>
                  <a:schemeClr val="accent4">
                    <a:lumMod val="75000"/>
                  </a:schemeClr>
                </a:solidFill>
              </a:rPr>
              <a:t>John’s finger </a:t>
            </a:r>
            <a:r>
              <a:rPr lang="en-US" sz="2800" b="1" dirty="0">
                <a:solidFill>
                  <a:schemeClr val="tx2">
                    <a:lumMod val="75000"/>
                  </a:schemeClr>
                </a:solidFill>
              </a:rPr>
              <a:t>is part of </a:t>
            </a:r>
            <a:r>
              <a:rPr lang="en-US" sz="2800" dirty="0">
                <a:solidFill>
                  <a:schemeClr val="accent2">
                    <a:lumMod val="75000"/>
                  </a:schemeClr>
                </a:solidFill>
              </a:rPr>
              <a:t>John’s </a:t>
            </a:r>
            <a:r>
              <a:rPr lang="en-US" sz="2800" dirty="0" smtClean="0">
                <a:solidFill>
                  <a:schemeClr val="accent2">
                    <a:lumMod val="75000"/>
                  </a:schemeClr>
                </a:solidFill>
              </a:rPr>
              <a:t>body</a:t>
            </a:r>
            <a:endParaRPr lang="en-US" sz="2800" dirty="0">
              <a:solidFill>
                <a:schemeClr val="accent2">
                  <a:lumMod val="75000"/>
                </a:schemeClr>
              </a:solidFill>
            </a:endParaRPr>
          </a:p>
          <a:p>
            <a:pPr lvl="1">
              <a:buClr>
                <a:schemeClr val="tx2">
                  <a:lumMod val="75000"/>
                </a:schemeClr>
              </a:buClr>
              <a:buNone/>
            </a:pPr>
            <a:r>
              <a:rPr lang="en-US" sz="2800" dirty="0">
                <a:solidFill>
                  <a:schemeClr val="tx2">
                    <a:lumMod val="75000"/>
                  </a:schemeClr>
                </a:solidFill>
              </a:rPr>
              <a:t>( even though you didn’t explicitly say that )</a:t>
            </a:r>
          </a:p>
          <a:p>
            <a:pPr>
              <a:buNone/>
            </a:pPr>
            <a:endParaRPr lang="en-US" sz="3200" dirty="0"/>
          </a:p>
        </p:txBody>
      </p:sp>
    </p:spTree>
    <p:extLst>
      <p:ext uri="{BB962C8B-B14F-4D97-AF65-F5344CB8AC3E}">
        <p14:creationId xmlns:p14="http://schemas.microsoft.com/office/powerpoint/2010/main" val="185621147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6822"/>
            <a:ext cx="7313613" cy="868362"/>
          </a:xfrm>
        </p:spPr>
        <p:txBody>
          <a:bodyPr/>
          <a:lstStyle/>
          <a:p>
            <a:r>
              <a:rPr lang="en-US" dirty="0"/>
              <a:t>Reasoning: answering queries</a:t>
            </a:r>
          </a:p>
        </p:txBody>
      </p:sp>
      <p:sp>
        <p:nvSpPr>
          <p:cNvPr id="3" name="Content Placeholder 2"/>
          <p:cNvSpPr>
            <a:spLocks noGrp="1"/>
          </p:cNvSpPr>
          <p:nvPr>
            <p:ph idx="1"/>
          </p:nvPr>
        </p:nvSpPr>
        <p:spPr>
          <a:xfrm>
            <a:off x="457200" y="1447800"/>
            <a:ext cx="8229600" cy="4525963"/>
          </a:xfrm>
        </p:spPr>
        <p:txBody>
          <a:bodyPr>
            <a:normAutofit/>
          </a:bodyPr>
          <a:lstStyle/>
          <a:p>
            <a:r>
              <a:rPr lang="en-US" sz="3200" dirty="0"/>
              <a:t>OWL reasoners can answer queries posed as class descriptions, using previously described reasoning</a:t>
            </a:r>
          </a:p>
          <a:p>
            <a:pPr lvl="1"/>
            <a:r>
              <a:rPr lang="en-US" sz="2800" dirty="0"/>
              <a:t>Using subsumption, one can retrieve superclasses or subclasses of the described class</a:t>
            </a:r>
          </a:p>
          <a:p>
            <a:pPr lvl="1"/>
            <a:r>
              <a:rPr lang="en-US" sz="2800" dirty="0"/>
              <a:t>Using the ability to determine type one can retrieve instances that satisfy the class description</a:t>
            </a:r>
          </a:p>
        </p:txBody>
      </p:sp>
    </p:spTree>
    <p:extLst>
      <p:ext uri="{BB962C8B-B14F-4D97-AF65-F5344CB8AC3E}">
        <p14:creationId xmlns:p14="http://schemas.microsoft.com/office/powerpoint/2010/main" val="13329600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Reasoning: answering a query</a:t>
            </a:r>
          </a:p>
        </p:txBody>
      </p:sp>
      <p:sp>
        <p:nvSpPr>
          <p:cNvPr id="3" name="Content Placeholder 2"/>
          <p:cNvSpPr>
            <a:spLocks noGrp="1"/>
          </p:cNvSpPr>
          <p:nvPr>
            <p:ph idx="1"/>
          </p:nvPr>
        </p:nvSpPr>
        <p:spPr>
          <a:xfrm>
            <a:off x="774576" y="1490467"/>
            <a:ext cx="7789733" cy="4056062"/>
          </a:xfrm>
        </p:spPr>
        <p:txBody>
          <a:bodyPr>
            <a:noAutofit/>
          </a:bodyPr>
          <a:lstStyle/>
          <a:p>
            <a:r>
              <a:rPr lang="en-US" dirty="0"/>
              <a:t>Given</a:t>
            </a:r>
          </a:p>
          <a:p>
            <a:pPr lvl="1"/>
            <a:r>
              <a:rPr lang="en-US" sz="2400" dirty="0">
                <a:solidFill>
                  <a:schemeClr val="tx1">
                    <a:lumMod val="75000"/>
                    <a:lumOff val="25000"/>
                  </a:schemeClr>
                </a:solidFill>
              </a:rPr>
              <a:t>John </a:t>
            </a:r>
            <a:r>
              <a:rPr lang="en-US" sz="2400" u="sng" dirty="0"/>
              <a:t>has a temperature of 98.6</a:t>
            </a:r>
          </a:p>
          <a:p>
            <a:pPr lvl="1"/>
            <a:r>
              <a:rPr lang="en-US" sz="2400" dirty="0">
                <a:solidFill>
                  <a:schemeClr val="tx1">
                    <a:lumMod val="75000"/>
                    <a:lumOff val="25000"/>
                  </a:schemeClr>
                </a:solidFill>
              </a:rPr>
              <a:t>Mary </a:t>
            </a:r>
            <a:r>
              <a:rPr lang="en-US" sz="2400" u="sng" dirty="0"/>
              <a:t>has a temperature of 99.2</a:t>
            </a:r>
          </a:p>
          <a:p>
            <a:pPr lvl="1"/>
            <a:r>
              <a:rPr lang="en-US" sz="2400" dirty="0">
                <a:solidFill>
                  <a:schemeClr val="tx1">
                    <a:lumMod val="75000"/>
                    <a:lumOff val="25000"/>
                  </a:schemeClr>
                </a:solidFill>
              </a:rPr>
              <a:t>Sam </a:t>
            </a:r>
            <a:r>
              <a:rPr lang="en-US" sz="2400" u="sng" dirty="0"/>
              <a:t>has a temperature of 96.2</a:t>
            </a:r>
          </a:p>
          <a:p>
            <a:pPr lvl="1"/>
            <a:r>
              <a:rPr lang="en-US" sz="2400" dirty="0">
                <a:solidFill>
                  <a:schemeClr val="tx1">
                    <a:lumMod val="75000"/>
                    <a:lumOff val="25000"/>
                  </a:schemeClr>
                </a:solidFill>
              </a:rPr>
              <a:t>Elise </a:t>
            </a:r>
            <a:r>
              <a:rPr lang="en-US" sz="2400" u="sng" dirty="0"/>
              <a:t>has a temperature of 101.1</a:t>
            </a:r>
          </a:p>
          <a:p>
            <a:pPr lvl="1"/>
            <a:r>
              <a:rPr lang="en-US" sz="2400" dirty="0"/>
              <a:t>Suppose you want to query “which people have a temperature of 99 or above” you would create the class expression</a:t>
            </a:r>
          </a:p>
          <a:p>
            <a:pPr lvl="2"/>
            <a:r>
              <a:rPr lang="en-US" dirty="0"/>
              <a:t>Any </a:t>
            </a:r>
            <a:r>
              <a:rPr lang="en-US" dirty="0">
                <a:solidFill>
                  <a:srgbClr val="D56E1B"/>
                </a:solidFill>
              </a:rPr>
              <a:t>thing </a:t>
            </a:r>
            <a:r>
              <a:rPr lang="en-US" dirty="0"/>
              <a:t>that </a:t>
            </a:r>
            <a:r>
              <a:rPr lang="en-US" u="sng" dirty="0"/>
              <a:t>has a temperature of &gt; 99</a:t>
            </a:r>
            <a:r>
              <a:rPr lang="en-US" dirty="0"/>
              <a:t> (imagine this class is called ‘</a:t>
            </a:r>
            <a:r>
              <a:rPr lang="en-US" dirty="0">
                <a:solidFill>
                  <a:srgbClr val="5F8D00"/>
                </a:solidFill>
              </a:rPr>
              <a:t>q</a:t>
            </a:r>
            <a:r>
              <a:rPr lang="en-US" dirty="0"/>
              <a:t>’)</a:t>
            </a:r>
            <a:endParaRPr lang="en-US" u="sng" dirty="0"/>
          </a:p>
          <a:p>
            <a:pPr lvl="1"/>
            <a:r>
              <a:rPr lang="en-US" sz="2400" dirty="0"/>
              <a:t>Then ask which instances have type </a:t>
            </a:r>
            <a:r>
              <a:rPr lang="en-US" sz="2400" dirty="0">
                <a:solidFill>
                  <a:srgbClr val="5F8D00"/>
                </a:solidFill>
              </a:rPr>
              <a:t>q</a:t>
            </a:r>
            <a:r>
              <a:rPr lang="en-US" sz="2400" dirty="0">
                <a:solidFill>
                  <a:schemeClr val="tx2">
                    <a:lumMod val="75000"/>
                  </a:schemeClr>
                </a:solidFill>
              </a:rPr>
              <a:t>. We describe that kind of reasoning on the slide “reasoning: determining type”</a:t>
            </a:r>
            <a:endParaRPr lang="en-US" sz="2400" dirty="0">
              <a:solidFill>
                <a:srgbClr val="5F8D00"/>
              </a:solidFill>
            </a:endParaRPr>
          </a:p>
        </p:txBody>
      </p:sp>
    </p:spTree>
    <p:extLst>
      <p:ext uri="{BB962C8B-B14F-4D97-AF65-F5344CB8AC3E}">
        <p14:creationId xmlns:p14="http://schemas.microsoft.com/office/powerpoint/2010/main" val="28617403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0218"/>
            <a:ext cx="7313613" cy="868362"/>
          </a:xfrm>
        </p:spPr>
        <p:txBody>
          <a:bodyPr>
            <a:normAutofit/>
          </a:bodyPr>
          <a:lstStyle/>
          <a:p>
            <a:r>
              <a:rPr lang="en-US" dirty="0"/>
              <a:t>How does a reasoner work?</a:t>
            </a:r>
          </a:p>
        </p:txBody>
      </p:sp>
      <p:sp>
        <p:nvSpPr>
          <p:cNvPr id="3" name="Content Placeholder 2"/>
          <p:cNvSpPr>
            <a:spLocks noGrp="1"/>
          </p:cNvSpPr>
          <p:nvPr>
            <p:ph idx="1"/>
          </p:nvPr>
        </p:nvSpPr>
        <p:spPr>
          <a:xfrm>
            <a:off x="457200" y="1150231"/>
            <a:ext cx="8229600" cy="5071337"/>
          </a:xfrm>
        </p:spPr>
        <p:txBody>
          <a:bodyPr>
            <a:noAutofit/>
          </a:bodyPr>
          <a:lstStyle/>
          <a:p>
            <a:pPr>
              <a:spcBef>
                <a:spcPts val="1000"/>
              </a:spcBef>
            </a:pPr>
            <a:r>
              <a:rPr lang="en-US" sz="2800" dirty="0"/>
              <a:t>Recall</a:t>
            </a:r>
          </a:p>
          <a:p>
            <a:pPr lvl="1">
              <a:spcBef>
                <a:spcPts val="1000"/>
              </a:spcBef>
            </a:pPr>
            <a:r>
              <a:rPr lang="en-US" sz="2400" dirty="0"/>
              <a:t>Everything is grounded in individuals</a:t>
            </a:r>
          </a:p>
          <a:p>
            <a:pPr lvl="1">
              <a:spcBef>
                <a:spcPts val="1000"/>
              </a:spcBef>
            </a:pPr>
            <a:r>
              <a:rPr lang="en-US" sz="2400" dirty="0"/>
              <a:t>Classes have </a:t>
            </a:r>
            <a:r>
              <a:rPr lang="en-US" sz="2400" i="1" dirty="0"/>
              <a:t>extensions</a:t>
            </a:r>
            <a:r>
              <a:rPr lang="en-US" sz="2400" dirty="0"/>
              <a:t> = the individuals that are members</a:t>
            </a:r>
          </a:p>
          <a:p>
            <a:pPr lvl="1">
              <a:spcBef>
                <a:spcPts val="1000"/>
              </a:spcBef>
            </a:pPr>
            <a:r>
              <a:rPr lang="en-US" sz="2400" dirty="0"/>
              <a:t>Properties have </a:t>
            </a:r>
            <a:r>
              <a:rPr lang="en-US" sz="2400" i="1" dirty="0"/>
              <a:t>extensions = </a:t>
            </a:r>
            <a:r>
              <a:rPr lang="en-US" sz="2400" dirty="0"/>
              <a:t>the pairs of individuals that are so-related.</a:t>
            </a:r>
          </a:p>
          <a:p>
            <a:pPr>
              <a:spcBef>
                <a:spcPts val="1000"/>
              </a:spcBef>
            </a:pPr>
            <a:r>
              <a:rPr lang="en-US" sz="2800" dirty="0"/>
              <a:t>OWL Reasoners work by trying to </a:t>
            </a:r>
            <a:r>
              <a:rPr lang="en-US" sz="2800" dirty="0" smtClean="0"/>
              <a:t>prove all </a:t>
            </a:r>
            <a:r>
              <a:rPr lang="en-US" sz="2800" i="1" dirty="0" smtClean="0"/>
              <a:t>models </a:t>
            </a:r>
            <a:r>
              <a:rPr lang="en-US" sz="2800" dirty="0" smtClean="0"/>
              <a:t>satisfy </a:t>
            </a:r>
            <a:r>
              <a:rPr lang="en-US" sz="2800" dirty="0"/>
              <a:t>the constraints of what you have stated in your ontology</a:t>
            </a:r>
            <a:r>
              <a:rPr lang="en-US" sz="2800" dirty="0" smtClean="0"/>
              <a:t>. They do that by trying to find a model that satisfies the negation, and if they find it they are done.</a:t>
            </a:r>
            <a:endParaRPr lang="en-US" sz="2800" dirty="0"/>
          </a:p>
          <a:p>
            <a:pPr>
              <a:spcBef>
                <a:spcPts val="1000"/>
              </a:spcBef>
            </a:pPr>
            <a:r>
              <a:rPr lang="en-US" sz="2800" dirty="0"/>
              <a:t>A models is (to a first approximation) a choice of these extensions</a:t>
            </a:r>
          </a:p>
        </p:txBody>
      </p:sp>
    </p:spTree>
    <p:extLst>
      <p:ext uri="{BB962C8B-B14F-4D97-AF65-F5344CB8AC3E}">
        <p14:creationId xmlns:p14="http://schemas.microsoft.com/office/powerpoint/2010/main" val="35118394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547"/>
            <a:ext cx="7313613" cy="868362"/>
          </a:xfrm>
        </p:spPr>
        <p:txBody>
          <a:bodyPr/>
          <a:lstStyle/>
          <a:p>
            <a:r>
              <a:rPr lang="en-US" dirty="0"/>
              <a:t>One visualization of a model</a:t>
            </a:r>
          </a:p>
        </p:txBody>
      </p:sp>
      <p:pic>
        <p:nvPicPr>
          <p:cNvPr id="6" name="Content Placeholder 5" descr="Picture 10.png"/>
          <p:cNvPicPr>
            <a:picLocks noGrp="1" noChangeAspect="1"/>
          </p:cNvPicPr>
          <p:nvPr>
            <p:ph idx="1"/>
          </p:nvPr>
        </p:nvPicPr>
        <p:blipFill>
          <a:blip r:embed="rId2"/>
          <a:srcRect l="-6693" r="-6693"/>
          <a:stretch>
            <a:fillRect/>
          </a:stretch>
        </p:blipFill>
        <p:spPr>
          <a:xfrm>
            <a:off x="983621" y="962878"/>
            <a:ext cx="8693779" cy="4906965"/>
          </a:xfrm>
        </p:spPr>
      </p:pic>
      <p:sp>
        <p:nvSpPr>
          <p:cNvPr id="7" name="TextBox 6"/>
          <p:cNvSpPr txBox="1"/>
          <p:nvPr/>
        </p:nvSpPr>
        <p:spPr>
          <a:xfrm>
            <a:off x="0" y="1161950"/>
            <a:ext cx="1828800" cy="1477328"/>
          </a:xfrm>
          <a:prstGeom prst="rect">
            <a:avLst/>
          </a:prstGeom>
          <a:noFill/>
        </p:spPr>
        <p:txBody>
          <a:bodyPr wrap="square" rtlCol="0">
            <a:spAutoFit/>
          </a:bodyPr>
          <a:lstStyle/>
          <a:p>
            <a:r>
              <a:rPr lang="en-US" dirty="0"/>
              <a:t>Be happy: reasoners check lots of details, saving you the effort! </a:t>
            </a:r>
          </a:p>
        </p:txBody>
      </p:sp>
      <p:sp>
        <p:nvSpPr>
          <p:cNvPr id="3" name="TextBox 2"/>
          <p:cNvSpPr txBox="1"/>
          <p:nvPr/>
        </p:nvSpPr>
        <p:spPr>
          <a:xfrm>
            <a:off x="458216" y="6226930"/>
            <a:ext cx="8633193" cy="461665"/>
          </a:xfrm>
          <a:prstGeom prst="rect">
            <a:avLst/>
          </a:prstGeom>
          <a:noFill/>
        </p:spPr>
        <p:txBody>
          <a:bodyPr wrap="none" rtlCol="0">
            <a:spAutoFit/>
          </a:bodyPr>
          <a:lstStyle/>
          <a:p>
            <a:r>
              <a:rPr lang="en-US" sz="2400" b="1" dirty="0" smtClean="0"/>
              <a:t>Caveat: There are two </a:t>
            </a:r>
            <a:r>
              <a:rPr lang="en-US" sz="2400" b="1" dirty="0"/>
              <a:t>important </a:t>
            </a:r>
            <a:r>
              <a:rPr lang="en-US" sz="2400" b="1" dirty="0" smtClean="0"/>
              <a:t>assumptions OWL reasoners make</a:t>
            </a:r>
            <a:endParaRPr lang="en-US" sz="2400" b="1" dirty="0"/>
          </a:p>
        </p:txBody>
      </p:sp>
    </p:spTree>
    <p:extLst>
      <p:ext uri="{BB962C8B-B14F-4D97-AF65-F5344CB8AC3E}">
        <p14:creationId xmlns:p14="http://schemas.microsoft.com/office/powerpoint/2010/main" val="14674939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90" y="503238"/>
            <a:ext cx="8820654" cy="868362"/>
          </a:xfrm>
        </p:spPr>
        <p:txBody>
          <a:bodyPr/>
          <a:lstStyle/>
          <a:p>
            <a:r>
              <a:rPr lang="en-US" sz="4400" dirty="0" smtClean="0"/>
              <a:t>Role of BFO 2 development artifacts</a:t>
            </a:r>
            <a:endParaRPr lang="en-US" sz="4400" dirty="0"/>
          </a:p>
        </p:txBody>
      </p:sp>
      <p:sp>
        <p:nvSpPr>
          <p:cNvPr id="3" name="Content Placeholder 2"/>
          <p:cNvSpPr>
            <a:spLocks noGrp="1"/>
          </p:cNvSpPr>
          <p:nvPr>
            <p:ph idx="1"/>
          </p:nvPr>
        </p:nvSpPr>
        <p:spPr>
          <a:xfrm>
            <a:off x="914400" y="1735137"/>
            <a:ext cx="7847993" cy="4859261"/>
          </a:xfrm>
        </p:spPr>
        <p:txBody>
          <a:bodyPr>
            <a:normAutofit/>
          </a:bodyPr>
          <a:lstStyle/>
          <a:p>
            <a:r>
              <a:rPr lang="en-US" dirty="0" smtClean="0"/>
              <a:t>The Reference tells you </a:t>
            </a:r>
            <a:r>
              <a:rPr lang="en-US" i="1" dirty="0" smtClean="0"/>
              <a:t>how to think </a:t>
            </a:r>
            <a:r>
              <a:rPr lang="en-US" dirty="0" smtClean="0"/>
              <a:t>about BFO 2, as well as explicating the skeleton of the formal expression</a:t>
            </a:r>
          </a:p>
          <a:p>
            <a:r>
              <a:rPr lang="en-US" dirty="0" smtClean="0"/>
              <a:t>The </a:t>
            </a:r>
            <a:r>
              <a:rPr lang="en-US" i="1" dirty="0" smtClean="0"/>
              <a:t>informal FOL</a:t>
            </a:r>
            <a:r>
              <a:rPr lang="en-US" dirty="0" smtClean="0"/>
              <a:t>, part of the Reference, is a guideline for developing the FOL expression of BFO</a:t>
            </a:r>
          </a:p>
          <a:p>
            <a:r>
              <a:rPr lang="en-US" dirty="0" smtClean="0"/>
              <a:t>The </a:t>
            </a:r>
            <a:r>
              <a:rPr lang="en-US" i="1" dirty="0" smtClean="0"/>
              <a:t>FOL expression </a:t>
            </a:r>
            <a:r>
              <a:rPr lang="en-US" dirty="0" smtClean="0"/>
              <a:t>of BFO </a:t>
            </a:r>
            <a:r>
              <a:rPr lang="en-US" i="1" dirty="0" smtClean="0"/>
              <a:t>should</a:t>
            </a:r>
            <a:r>
              <a:rPr lang="en-US" dirty="0" smtClean="0"/>
              <a:t> be the arbiter of decision making regarding which statements are true according to BFO</a:t>
            </a:r>
          </a:p>
          <a:p>
            <a:r>
              <a:rPr lang="en-US" dirty="0" smtClean="0"/>
              <a:t>The </a:t>
            </a:r>
            <a:r>
              <a:rPr lang="en-US" i="1" dirty="0" smtClean="0"/>
              <a:t>OWL 2 implementation </a:t>
            </a:r>
            <a:r>
              <a:rPr lang="en-US" dirty="0" smtClean="0"/>
              <a:t>of BFO 2 is mean to be </a:t>
            </a:r>
            <a:r>
              <a:rPr lang="en-US" i="1" dirty="0" smtClean="0"/>
              <a:t>used </a:t>
            </a:r>
            <a:r>
              <a:rPr lang="en-US" dirty="0" smtClean="0"/>
              <a:t>for computing with knowledge structured according to the principles developed in BFO 2 Reference</a:t>
            </a:r>
            <a:endParaRPr lang="en-US" dirty="0"/>
          </a:p>
        </p:txBody>
      </p:sp>
    </p:spTree>
    <p:extLst>
      <p:ext uri="{BB962C8B-B14F-4D97-AF65-F5344CB8AC3E}">
        <p14:creationId xmlns:p14="http://schemas.microsoft.com/office/powerpoint/2010/main" val="12202516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open world assumption</a:t>
            </a:r>
          </a:p>
        </p:txBody>
      </p:sp>
      <p:sp>
        <p:nvSpPr>
          <p:cNvPr id="3" name="Content Placeholder 2"/>
          <p:cNvSpPr>
            <a:spLocks noGrp="1"/>
          </p:cNvSpPr>
          <p:nvPr>
            <p:ph idx="1"/>
          </p:nvPr>
        </p:nvSpPr>
        <p:spPr>
          <a:xfrm>
            <a:off x="457200" y="1371600"/>
            <a:ext cx="8229600" cy="4525963"/>
          </a:xfrm>
        </p:spPr>
        <p:txBody>
          <a:bodyPr>
            <a:noAutofit/>
          </a:bodyPr>
          <a:lstStyle/>
          <a:p>
            <a:pPr>
              <a:lnSpc>
                <a:spcPts val="2880"/>
              </a:lnSpc>
              <a:spcBef>
                <a:spcPts val="500"/>
              </a:spcBef>
            </a:pPr>
            <a:r>
              <a:rPr lang="en-US" u="sng" dirty="0"/>
              <a:t>What you don’t say, isn’t known</a:t>
            </a:r>
          </a:p>
          <a:p>
            <a:pPr>
              <a:lnSpc>
                <a:spcPts val="2880"/>
              </a:lnSpc>
              <a:spcBef>
                <a:spcPts val="500"/>
              </a:spcBef>
            </a:pPr>
            <a:r>
              <a:rPr lang="en-US" dirty="0"/>
              <a:t>Consider a drug formulary listing drugs whose cost will be reimbursed by insurance</a:t>
            </a:r>
          </a:p>
          <a:p>
            <a:pPr lvl="1">
              <a:lnSpc>
                <a:spcPts val="2880"/>
              </a:lnSpc>
              <a:spcBef>
                <a:spcPts val="500"/>
              </a:spcBef>
            </a:pPr>
            <a:r>
              <a:rPr lang="en-US" sz="2400" dirty="0"/>
              <a:t>If a drug is not listed in the formulary, then it won’t be reimbursed.</a:t>
            </a:r>
          </a:p>
          <a:p>
            <a:pPr lvl="1">
              <a:lnSpc>
                <a:spcPts val="2880"/>
              </a:lnSpc>
              <a:spcBef>
                <a:spcPts val="500"/>
              </a:spcBef>
            </a:pPr>
            <a:r>
              <a:rPr lang="en-US" sz="2400" dirty="0"/>
              <a:t>This demonstrates the closed world assumption: If something isn’t said, it is considered to be false</a:t>
            </a:r>
          </a:p>
          <a:p>
            <a:pPr>
              <a:lnSpc>
                <a:spcPts val="2880"/>
              </a:lnSpc>
              <a:spcBef>
                <a:spcPts val="500"/>
              </a:spcBef>
            </a:pPr>
            <a:r>
              <a:rPr lang="en-US" dirty="0"/>
              <a:t>Consider a taxonomy of species</a:t>
            </a:r>
          </a:p>
          <a:p>
            <a:pPr lvl="1">
              <a:lnSpc>
                <a:spcPts val="2880"/>
              </a:lnSpc>
              <a:spcBef>
                <a:spcPts val="500"/>
              </a:spcBef>
            </a:pPr>
            <a:r>
              <a:rPr lang="en-US" sz="2400" dirty="0"/>
              <a:t>If a species is not in the taxonomy, the author simply didn’t know about it.</a:t>
            </a:r>
          </a:p>
          <a:p>
            <a:pPr lvl="1">
              <a:lnSpc>
                <a:spcPts val="2880"/>
              </a:lnSpc>
              <a:spcBef>
                <a:spcPts val="500"/>
              </a:spcBef>
            </a:pPr>
            <a:r>
              <a:rPr lang="en-US" sz="2400" dirty="0"/>
              <a:t>The open world assumption is well suited for working in science, where what we don’t know is much more than what we know</a:t>
            </a:r>
          </a:p>
        </p:txBody>
      </p:sp>
    </p:spTree>
    <p:extLst>
      <p:ext uri="{BB962C8B-B14F-4D97-AF65-F5344CB8AC3E}">
        <p14:creationId xmlns:p14="http://schemas.microsoft.com/office/powerpoint/2010/main" val="12889575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884" y="211963"/>
            <a:ext cx="8229600" cy="868362"/>
          </a:xfrm>
        </p:spPr>
        <p:txBody>
          <a:bodyPr>
            <a:normAutofit fontScale="90000"/>
          </a:bodyPr>
          <a:lstStyle/>
          <a:p>
            <a:r>
              <a:rPr lang="en-US" dirty="0"/>
              <a:t>Things can have more than one name</a:t>
            </a:r>
          </a:p>
        </p:txBody>
      </p:sp>
      <p:sp>
        <p:nvSpPr>
          <p:cNvPr id="3" name="Content Placeholder 2"/>
          <p:cNvSpPr>
            <a:spLocks noGrp="1"/>
          </p:cNvSpPr>
          <p:nvPr>
            <p:ph idx="1"/>
          </p:nvPr>
        </p:nvSpPr>
        <p:spPr>
          <a:xfrm>
            <a:off x="457200" y="1132286"/>
            <a:ext cx="8686800" cy="5257798"/>
          </a:xfrm>
        </p:spPr>
        <p:txBody>
          <a:bodyPr>
            <a:noAutofit/>
          </a:bodyPr>
          <a:lstStyle/>
          <a:p>
            <a:pPr>
              <a:lnSpc>
                <a:spcPct val="100000"/>
              </a:lnSpc>
              <a:spcBef>
                <a:spcPts val="500"/>
              </a:spcBef>
            </a:pPr>
            <a:r>
              <a:rPr lang="en-US" sz="2200" dirty="0"/>
              <a:t>We say OWL lacks the </a:t>
            </a:r>
            <a:r>
              <a:rPr lang="en-US" sz="2200" i="1" dirty="0"/>
              <a:t>unique name assumption</a:t>
            </a:r>
          </a:p>
          <a:p>
            <a:pPr>
              <a:lnSpc>
                <a:spcPct val="100000"/>
              </a:lnSpc>
              <a:spcBef>
                <a:spcPts val="500"/>
              </a:spcBef>
            </a:pPr>
            <a:r>
              <a:rPr lang="en-US" sz="2200" dirty="0"/>
              <a:t>Consider the bar code on blood sample tube</a:t>
            </a:r>
          </a:p>
          <a:p>
            <a:pPr lvl="1">
              <a:lnSpc>
                <a:spcPct val="100000"/>
              </a:lnSpc>
              <a:spcBef>
                <a:spcPts val="500"/>
              </a:spcBef>
            </a:pPr>
            <a:r>
              <a:rPr lang="en-US" dirty="0"/>
              <a:t>Some bar codes are assigned with the intention that they are not reused</a:t>
            </a:r>
          </a:p>
          <a:p>
            <a:pPr lvl="1">
              <a:lnSpc>
                <a:spcPct val="100000"/>
              </a:lnSpc>
              <a:spcBef>
                <a:spcPts val="500"/>
              </a:spcBef>
            </a:pPr>
            <a:r>
              <a:rPr lang="en-US" dirty="0"/>
              <a:t>We can safely assume that if we are given two different bar codes, there are two different tubes</a:t>
            </a:r>
          </a:p>
          <a:p>
            <a:pPr lvl="1">
              <a:lnSpc>
                <a:spcPct val="100000"/>
              </a:lnSpc>
              <a:spcBef>
                <a:spcPts val="500"/>
              </a:spcBef>
            </a:pPr>
            <a:r>
              <a:rPr lang="en-US" dirty="0"/>
              <a:t>Therefore, we can use the </a:t>
            </a:r>
            <a:r>
              <a:rPr lang="en-US" i="1" dirty="0"/>
              <a:t>unique name assumption </a:t>
            </a:r>
            <a:r>
              <a:rPr lang="en-US" dirty="0"/>
              <a:t>when dealing with bar codes on blood samples</a:t>
            </a:r>
          </a:p>
          <a:p>
            <a:pPr>
              <a:lnSpc>
                <a:spcPct val="100000"/>
              </a:lnSpc>
              <a:spcBef>
                <a:spcPts val="500"/>
              </a:spcBef>
            </a:pPr>
            <a:r>
              <a:rPr lang="en-US" sz="2200" dirty="0"/>
              <a:t>Consider instead the different names for a chemical</a:t>
            </a:r>
          </a:p>
          <a:p>
            <a:pPr lvl="1">
              <a:lnSpc>
                <a:spcPct val="100000"/>
              </a:lnSpc>
              <a:spcBef>
                <a:spcPts val="500"/>
              </a:spcBef>
            </a:pPr>
            <a:r>
              <a:rPr lang="en-US" dirty="0"/>
              <a:t>Aside from different communities giving chemical different names, there are names for the same thing in many different languages</a:t>
            </a:r>
          </a:p>
          <a:p>
            <a:pPr lvl="1">
              <a:lnSpc>
                <a:spcPct val="100000"/>
              </a:lnSpc>
              <a:spcBef>
                <a:spcPts val="500"/>
              </a:spcBef>
            </a:pPr>
            <a:r>
              <a:rPr lang="en-US" dirty="0"/>
              <a:t>We can’t assume that if two things have different names they are different things.</a:t>
            </a:r>
          </a:p>
          <a:p>
            <a:pPr lvl="1">
              <a:lnSpc>
                <a:spcPct val="100000"/>
              </a:lnSpc>
              <a:spcBef>
                <a:spcPts val="500"/>
              </a:spcBef>
            </a:pPr>
            <a:r>
              <a:rPr lang="en-US" dirty="0"/>
              <a:t>Because OWL was built for the world </a:t>
            </a:r>
            <a:r>
              <a:rPr lang="en-US" b="1" dirty="0"/>
              <a:t>wide</a:t>
            </a:r>
            <a:r>
              <a:rPr lang="en-US" dirty="0"/>
              <a:t> web, it </a:t>
            </a:r>
            <a:r>
              <a:rPr lang="en-US" b="1" dirty="0"/>
              <a:t>doesn’t </a:t>
            </a:r>
            <a:r>
              <a:rPr lang="en-US" dirty="0"/>
              <a:t>make the unique name assumption.</a:t>
            </a:r>
          </a:p>
        </p:txBody>
      </p:sp>
    </p:spTree>
    <p:extLst>
      <p:ext uri="{BB962C8B-B14F-4D97-AF65-F5344CB8AC3E}">
        <p14:creationId xmlns:p14="http://schemas.microsoft.com/office/powerpoint/2010/main" val="30219279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Beware</a:t>
            </a:r>
          </a:p>
        </p:txBody>
      </p:sp>
      <p:sp>
        <p:nvSpPr>
          <p:cNvPr id="3" name="Content Placeholder 2"/>
          <p:cNvSpPr>
            <a:spLocks noGrp="1"/>
          </p:cNvSpPr>
          <p:nvPr>
            <p:ph idx="1"/>
          </p:nvPr>
        </p:nvSpPr>
        <p:spPr/>
        <p:txBody>
          <a:bodyPr/>
          <a:lstStyle/>
          <a:p>
            <a:r>
              <a:rPr lang="en-US"/>
              <a:t>Forgetting about these two assumptions is a cause for much confusion about how OWL behaves</a:t>
            </a:r>
          </a:p>
          <a:p>
            <a:r>
              <a:rPr lang="en-US"/>
              <a:t>Most commonly people are surprise because they expect different results than they get</a:t>
            </a:r>
          </a:p>
          <a:p>
            <a:r>
              <a:rPr lang="en-US"/>
              <a:t>I will give examples of some cases of this </a:t>
            </a:r>
          </a:p>
        </p:txBody>
      </p:sp>
    </p:spTree>
    <p:extLst>
      <p:ext uri="{BB962C8B-B14F-4D97-AF65-F5344CB8AC3E}">
        <p14:creationId xmlns:p14="http://schemas.microsoft.com/office/powerpoint/2010/main" val="28846719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typical open world surprise</a:t>
            </a:r>
          </a:p>
        </p:txBody>
      </p:sp>
      <p:sp>
        <p:nvSpPr>
          <p:cNvPr id="3" name="Content Placeholder 2"/>
          <p:cNvSpPr>
            <a:spLocks noGrp="1"/>
          </p:cNvSpPr>
          <p:nvPr>
            <p:ph idx="1"/>
          </p:nvPr>
        </p:nvSpPr>
        <p:spPr/>
        <p:txBody>
          <a:bodyPr>
            <a:normAutofit fontScale="92500" lnSpcReduction="20000"/>
          </a:bodyPr>
          <a:lstStyle/>
          <a:p>
            <a:r>
              <a:rPr lang="en-US"/>
              <a:t>Given </a:t>
            </a:r>
          </a:p>
          <a:p>
            <a:pPr lvl="1"/>
            <a:r>
              <a:rPr lang="en-US">
                <a:solidFill>
                  <a:schemeClr val="tx1">
                    <a:lumMod val="75000"/>
                    <a:lumOff val="25000"/>
                  </a:schemeClr>
                </a:solidFill>
              </a:rPr>
              <a:t>John </a:t>
            </a:r>
            <a:r>
              <a:rPr lang="en-US" u="sng"/>
              <a:t>has son Mark</a:t>
            </a:r>
          </a:p>
          <a:p>
            <a:pPr lvl="1"/>
            <a:r>
              <a:rPr lang="en-US">
                <a:solidFill>
                  <a:schemeClr val="tx1">
                    <a:lumMod val="75000"/>
                    <a:lumOff val="25000"/>
                  </a:schemeClr>
                </a:solidFill>
              </a:rPr>
              <a:t>John </a:t>
            </a:r>
            <a:r>
              <a:rPr lang="en-US" u="sng"/>
              <a:t>has son Sam</a:t>
            </a:r>
          </a:p>
          <a:p>
            <a:r>
              <a:rPr lang="en-US"/>
              <a:t>Describe the class</a:t>
            </a:r>
          </a:p>
          <a:p>
            <a:pPr lvl="1"/>
            <a:r>
              <a:rPr lang="en-US">
                <a:solidFill>
                  <a:srgbClr val="5F8D00"/>
                </a:solidFill>
              </a:rPr>
              <a:t>Person </a:t>
            </a:r>
            <a:r>
              <a:rPr lang="en-US"/>
              <a:t>that </a:t>
            </a:r>
            <a:r>
              <a:rPr lang="en-US" u="sng"/>
              <a:t>has 2 sons</a:t>
            </a:r>
          </a:p>
          <a:p>
            <a:pPr lvl="1"/>
            <a:r>
              <a:rPr lang="en-US"/>
              <a:t>Surprise! – John is not determined to be an instance of this class</a:t>
            </a:r>
          </a:p>
          <a:p>
            <a:r>
              <a:rPr lang="en-US"/>
              <a:t>Why?</a:t>
            </a:r>
          </a:p>
          <a:p>
            <a:pPr lvl="1"/>
            <a:r>
              <a:rPr lang="en-US"/>
              <a:t>John might have another son – we didn’t say these were his only sons</a:t>
            </a:r>
          </a:p>
          <a:p>
            <a:pPr lvl="1"/>
            <a:r>
              <a:rPr lang="en-US"/>
              <a:t>In OWL you can say, if appropriate, that Mark and Sam are </a:t>
            </a:r>
            <a:r>
              <a:rPr lang="en-US" i="1"/>
              <a:t>different individuals</a:t>
            </a:r>
            <a:endParaRPr lang="en-US"/>
          </a:p>
        </p:txBody>
      </p:sp>
    </p:spTree>
    <p:extLst>
      <p:ext uri="{BB962C8B-B14F-4D97-AF65-F5344CB8AC3E}">
        <p14:creationId xmlns:p14="http://schemas.microsoft.com/office/powerpoint/2010/main" val="6436512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Another typical open world surprise</a:t>
            </a:r>
          </a:p>
        </p:txBody>
      </p:sp>
      <p:sp>
        <p:nvSpPr>
          <p:cNvPr id="3" name="Content Placeholder 2"/>
          <p:cNvSpPr>
            <a:spLocks noGrp="1"/>
          </p:cNvSpPr>
          <p:nvPr>
            <p:ph idx="1"/>
          </p:nvPr>
        </p:nvSpPr>
        <p:spPr>
          <a:xfrm>
            <a:off x="457200" y="1447800"/>
            <a:ext cx="8229600" cy="4525963"/>
          </a:xfrm>
        </p:spPr>
        <p:txBody>
          <a:bodyPr>
            <a:normAutofit/>
          </a:bodyPr>
          <a:lstStyle/>
          <a:p>
            <a:r>
              <a:rPr lang="en-US"/>
              <a:t>Given</a:t>
            </a:r>
          </a:p>
          <a:p>
            <a:pPr lvl="1"/>
            <a:r>
              <a:rPr lang="en-US"/>
              <a:t>The </a:t>
            </a:r>
            <a:r>
              <a:rPr lang="en-US" i="1"/>
              <a:t>domain </a:t>
            </a:r>
            <a:r>
              <a:rPr lang="en-US"/>
              <a:t>of property </a:t>
            </a:r>
            <a:r>
              <a:rPr lang="en-US" b="1" i="1"/>
              <a:t>has son </a:t>
            </a:r>
            <a:r>
              <a:rPr lang="en-US"/>
              <a:t>is an </a:t>
            </a:r>
            <a:r>
              <a:rPr lang="en-US">
                <a:solidFill>
                  <a:srgbClr val="5F8D00"/>
                </a:solidFill>
              </a:rPr>
              <a:t>organism</a:t>
            </a:r>
          </a:p>
          <a:p>
            <a:pPr lvl="1"/>
            <a:r>
              <a:rPr lang="en-US">
                <a:solidFill>
                  <a:schemeClr val="tx1">
                    <a:lumMod val="75000"/>
                    <a:lumOff val="25000"/>
                  </a:schemeClr>
                </a:solidFill>
              </a:rPr>
              <a:t>my corolla </a:t>
            </a:r>
            <a:r>
              <a:rPr lang="en-US"/>
              <a:t>is a </a:t>
            </a:r>
            <a:r>
              <a:rPr lang="en-US">
                <a:solidFill>
                  <a:srgbClr val="D56E1B"/>
                </a:solidFill>
              </a:rPr>
              <a:t>car</a:t>
            </a:r>
          </a:p>
          <a:p>
            <a:pPr lvl="1"/>
            <a:r>
              <a:rPr lang="en-US">
                <a:solidFill>
                  <a:schemeClr val="tx1">
                    <a:lumMod val="75000"/>
                    <a:lumOff val="25000"/>
                  </a:schemeClr>
                </a:solidFill>
              </a:rPr>
              <a:t>my corolla </a:t>
            </a:r>
            <a:r>
              <a:rPr lang="en-US" b="1"/>
              <a:t>has son </a:t>
            </a:r>
            <a:r>
              <a:rPr lang="en-US">
                <a:solidFill>
                  <a:schemeClr val="accent4">
                    <a:lumMod val="75000"/>
                  </a:schemeClr>
                </a:solidFill>
              </a:rPr>
              <a:t>my bicycle</a:t>
            </a:r>
          </a:p>
          <a:p>
            <a:r>
              <a:rPr lang="en-US"/>
              <a:t>We’ve made a mistake! </a:t>
            </a:r>
          </a:p>
          <a:p>
            <a:pPr lvl="1"/>
            <a:r>
              <a:rPr lang="en-US"/>
              <a:t>Why doesn’t the reasoner complain?</a:t>
            </a:r>
          </a:p>
          <a:p>
            <a:pPr lvl="1"/>
            <a:r>
              <a:rPr lang="en-US">
                <a:solidFill>
                  <a:schemeClr val="tx1">
                    <a:lumMod val="75000"/>
                    <a:lumOff val="25000"/>
                  </a:schemeClr>
                </a:solidFill>
              </a:rPr>
              <a:t>my corolla </a:t>
            </a:r>
            <a:r>
              <a:rPr lang="en-US"/>
              <a:t>is inferred to be </a:t>
            </a:r>
            <a:r>
              <a:rPr lang="en-US" u="sng"/>
              <a:t>both </a:t>
            </a:r>
            <a:r>
              <a:rPr lang="en-US"/>
              <a:t>a </a:t>
            </a:r>
            <a:r>
              <a:rPr lang="en-US">
                <a:solidFill>
                  <a:srgbClr val="D56E1B"/>
                </a:solidFill>
              </a:rPr>
              <a:t>car </a:t>
            </a:r>
            <a:r>
              <a:rPr lang="en-US" u="sng"/>
              <a:t>and </a:t>
            </a:r>
            <a:r>
              <a:rPr lang="en-US"/>
              <a:t>an </a:t>
            </a:r>
            <a:r>
              <a:rPr lang="en-US">
                <a:solidFill>
                  <a:srgbClr val="5F8D00"/>
                </a:solidFill>
              </a:rPr>
              <a:t>organism</a:t>
            </a:r>
            <a:r>
              <a:rPr lang="en-US"/>
              <a:t>, but we didn’t say that nothing can be both a </a:t>
            </a:r>
            <a:r>
              <a:rPr lang="en-US">
                <a:solidFill>
                  <a:srgbClr val="D56E1B"/>
                </a:solidFill>
              </a:rPr>
              <a:t>car </a:t>
            </a:r>
            <a:r>
              <a:rPr lang="en-US"/>
              <a:t>and an </a:t>
            </a:r>
            <a:r>
              <a:rPr lang="en-US">
                <a:solidFill>
                  <a:srgbClr val="5F8D00"/>
                </a:solidFill>
              </a:rPr>
              <a:t>organism</a:t>
            </a:r>
          </a:p>
          <a:p>
            <a:pPr lvl="1"/>
            <a:r>
              <a:rPr lang="en-US"/>
              <a:t>In OWL we need to say that </a:t>
            </a:r>
            <a:r>
              <a:rPr lang="en-US">
                <a:solidFill>
                  <a:srgbClr val="D56E1B"/>
                </a:solidFill>
              </a:rPr>
              <a:t>car </a:t>
            </a:r>
            <a:r>
              <a:rPr lang="en-US"/>
              <a:t>and </a:t>
            </a:r>
            <a:r>
              <a:rPr lang="en-US">
                <a:solidFill>
                  <a:srgbClr val="5F8D00"/>
                </a:solidFill>
              </a:rPr>
              <a:t>organism </a:t>
            </a:r>
            <a:r>
              <a:rPr lang="en-US"/>
              <a:t>are </a:t>
            </a:r>
            <a:r>
              <a:rPr lang="en-US" i="1"/>
              <a:t>disjoint classes</a:t>
            </a:r>
            <a:endParaRPr lang="en-US"/>
          </a:p>
          <a:p>
            <a:endParaRPr lang="en-US"/>
          </a:p>
        </p:txBody>
      </p:sp>
    </p:spTree>
    <p:extLst>
      <p:ext uri="{BB962C8B-B14F-4D97-AF65-F5344CB8AC3E}">
        <p14:creationId xmlns:p14="http://schemas.microsoft.com/office/powerpoint/2010/main" val="200956859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a:t>A typical (lack of)</a:t>
            </a:r>
            <a:br>
              <a:rPr lang="en-US"/>
            </a:br>
            <a:r>
              <a:rPr lang="en-US"/>
              <a:t>unique name assumption surprise</a:t>
            </a:r>
          </a:p>
        </p:txBody>
      </p:sp>
      <p:sp>
        <p:nvSpPr>
          <p:cNvPr id="3" name="Content Placeholder 2"/>
          <p:cNvSpPr>
            <a:spLocks noGrp="1"/>
          </p:cNvSpPr>
          <p:nvPr>
            <p:ph idx="1"/>
          </p:nvPr>
        </p:nvSpPr>
        <p:spPr/>
        <p:txBody>
          <a:bodyPr>
            <a:noAutofit/>
          </a:bodyPr>
          <a:lstStyle/>
          <a:p>
            <a:r>
              <a:rPr lang="en-US" dirty="0"/>
              <a:t>Given </a:t>
            </a:r>
          </a:p>
          <a:p>
            <a:pPr lvl="1"/>
            <a:r>
              <a:rPr lang="en-US" sz="2400" dirty="0">
                <a:solidFill>
                  <a:schemeClr val="tx1">
                    <a:lumMod val="75000"/>
                    <a:lumOff val="25000"/>
                  </a:schemeClr>
                </a:solidFill>
              </a:rPr>
              <a:t>John </a:t>
            </a:r>
            <a:r>
              <a:rPr lang="en-US" sz="2400" u="sng" dirty="0"/>
              <a:t>has son Mark</a:t>
            </a:r>
          </a:p>
          <a:p>
            <a:pPr lvl="1"/>
            <a:r>
              <a:rPr lang="en-US" sz="2400" dirty="0">
                <a:solidFill>
                  <a:schemeClr val="tx1">
                    <a:lumMod val="75000"/>
                    <a:lumOff val="25000"/>
                  </a:schemeClr>
                </a:solidFill>
              </a:rPr>
              <a:t>John </a:t>
            </a:r>
            <a:r>
              <a:rPr lang="en-US" sz="2400" u="sng" dirty="0"/>
              <a:t>has son Sam</a:t>
            </a:r>
          </a:p>
          <a:p>
            <a:r>
              <a:rPr lang="en-US" dirty="0"/>
              <a:t>Create the class</a:t>
            </a:r>
          </a:p>
          <a:p>
            <a:pPr lvl="1"/>
            <a:r>
              <a:rPr lang="en-US" sz="2400" dirty="0">
                <a:solidFill>
                  <a:srgbClr val="5F8D00"/>
                </a:solidFill>
              </a:rPr>
              <a:t>Person </a:t>
            </a:r>
            <a:r>
              <a:rPr lang="en-US" sz="2400" dirty="0"/>
              <a:t>that </a:t>
            </a:r>
            <a:r>
              <a:rPr lang="en-US" sz="2400" u="sng" dirty="0"/>
              <a:t>has at least 2 sons</a:t>
            </a:r>
          </a:p>
          <a:p>
            <a:pPr lvl="1"/>
            <a:r>
              <a:rPr lang="en-US" sz="2400" dirty="0"/>
              <a:t>Surprise – John is not determined to be an instance of this class</a:t>
            </a:r>
          </a:p>
          <a:p>
            <a:r>
              <a:rPr lang="en-US" dirty="0"/>
              <a:t>Why?</a:t>
            </a:r>
          </a:p>
          <a:p>
            <a:pPr lvl="1"/>
            <a:r>
              <a:rPr lang="en-US" sz="2400" dirty="0"/>
              <a:t>Mark and Sam might be names for the same person. The fix: Assert that Mark and Sam are </a:t>
            </a:r>
            <a:r>
              <a:rPr lang="en-US" sz="2400" i="1" dirty="0"/>
              <a:t>different individuals</a:t>
            </a:r>
          </a:p>
          <a:p>
            <a:endParaRPr lang="en-US" dirty="0"/>
          </a:p>
        </p:txBody>
      </p:sp>
    </p:spTree>
    <p:extLst>
      <p:ext uri="{BB962C8B-B14F-4D97-AF65-F5344CB8AC3E}">
        <p14:creationId xmlns:p14="http://schemas.microsoft.com/office/powerpoint/2010/main" val="315733686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735137"/>
            <a:ext cx="7964514" cy="4835960"/>
          </a:xfrm>
        </p:spPr>
        <p:txBody>
          <a:bodyPr>
            <a:normAutofit/>
          </a:bodyPr>
          <a:lstStyle/>
          <a:p>
            <a:r>
              <a:rPr lang="en-US" sz="2800" dirty="0"/>
              <a:t>Annotations everywhere</a:t>
            </a:r>
          </a:p>
          <a:p>
            <a:r>
              <a:rPr lang="en-US" sz="2800" dirty="0"/>
              <a:t>No separated vocabulary</a:t>
            </a:r>
          </a:p>
          <a:p>
            <a:r>
              <a:rPr lang="en-US" sz="2800" dirty="0"/>
              <a:t>New property types</a:t>
            </a:r>
          </a:p>
          <a:p>
            <a:r>
              <a:rPr lang="en-US" sz="2800" dirty="0"/>
              <a:t>Qualified cardinality</a:t>
            </a:r>
          </a:p>
          <a:p>
            <a:r>
              <a:rPr lang="en-US" sz="2800" dirty="0"/>
              <a:t>Property chain</a:t>
            </a:r>
          </a:p>
          <a:p>
            <a:r>
              <a:rPr lang="en-US" sz="2800" dirty="0" err="1"/>
              <a:t>Datatypes</a:t>
            </a:r>
            <a:endParaRPr lang="en-US" sz="2800" dirty="0"/>
          </a:p>
          <a:p>
            <a:r>
              <a:rPr lang="en-US" sz="2800" dirty="0" smtClean="0"/>
              <a:t>Profiles</a:t>
            </a:r>
            <a:endParaRPr lang="en-US" sz="2800" dirty="0"/>
          </a:p>
        </p:txBody>
      </p:sp>
      <p:sp>
        <p:nvSpPr>
          <p:cNvPr id="4" name="Title 3"/>
          <p:cNvSpPr>
            <a:spLocks noGrp="1"/>
          </p:cNvSpPr>
          <p:nvPr>
            <p:ph type="title"/>
          </p:nvPr>
        </p:nvSpPr>
        <p:spPr>
          <a:xfrm>
            <a:off x="914400" y="421681"/>
            <a:ext cx="7313613" cy="868362"/>
          </a:xfrm>
        </p:spPr>
        <p:txBody>
          <a:bodyPr/>
          <a:lstStyle/>
          <a:p>
            <a:r>
              <a:rPr lang="en-US" dirty="0" smtClean="0"/>
              <a:t>OWL 2 added a number of capabilities to OWL</a:t>
            </a:r>
            <a:endParaRPr lang="en-US" dirty="0"/>
          </a:p>
        </p:txBody>
      </p:sp>
    </p:spTree>
    <p:extLst>
      <p:ext uri="{BB962C8B-B14F-4D97-AF65-F5344CB8AC3E}">
        <p14:creationId xmlns:p14="http://schemas.microsoft.com/office/powerpoint/2010/main" val="1636116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Annotations</a:t>
            </a:r>
          </a:p>
        </p:txBody>
      </p:sp>
      <p:sp>
        <p:nvSpPr>
          <p:cNvPr id="3" name="Content Placeholder 2"/>
          <p:cNvSpPr>
            <a:spLocks noGrp="1"/>
          </p:cNvSpPr>
          <p:nvPr>
            <p:ph idx="1"/>
          </p:nvPr>
        </p:nvSpPr>
        <p:spPr>
          <a:xfrm>
            <a:off x="457200" y="1295400"/>
            <a:ext cx="8229600" cy="4525963"/>
          </a:xfrm>
        </p:spPr>
        <p:txBody>
          <a:bodyPr/>
          <a:lstStyle/>
          <a:p>
            <a:pPr marL="338328" indent="-347472">
              <a:buFont typeface="Arial" pitchFamily="28" charset="0"/>
              <a:buChar char="•"/>
              <a:defRPr/>
            </a:pPr>
            <a:r>
              <a:rPr lang="en-US" sz="2600"/>
              <a:t>Annotations (e.g. string to display in user interface) have no model theoretic semantics</a:t>
            </a:r>
          </a:p>
          <a:p>
            <a:pPr marL="338328" indent="-347472">
              <a:buFont typeface="Arial" pitchFamily="28" charset="0"/>
              <a:buChar char="•"/>
              <a:defRPr/>
            </a:pPr>
            <a:r>
              <a:rPr lang="en-US" sz="2600"/>
              <a:t>OWL 2 lets you annotates more entities. OWL 1: Entities. Now also: Axioms, PropertyAssertions, Annotations themselves.</a:t>
            </a:r>
          </a:p>
        </p:txBody>
      </p:sp>
      <p:sp>
        <p:nvSpPr>
          <p:cNvPr id="4" name="Rectangle 3"/>
          <p:cNvSpPr/>
          <p:nvPr/>
        </p:nvSpPr>
        <p:spPr>
          <a:xfrm>
            <a:off x="1676400" y="3674210"/>
            <a:ext cx="7162800" cy="2678112"/>
          </a:xfrm>
          <a:prstGeom prst="rect">
            <a:avLst/>
          </a:prstGeom>
          <a:ln>
            <a:solidFill>
              <a:schemeClr val="tx1"/>
            </a:solidFill>
          </a:ln>
        </p:spPr>
        <p:txBody>
          <a:bodyPr>
            <a:spAutoFit/>
          </a:bodyPr>
          <a:lstStyle/>
          <a:p>
            <a:pPr fontAlgn="auto">
              <a:spcBef>
                <a:spcPts val="0"/>
              </a:spcBef>
              <a:spcAft>
                <a:spcPts val="0"/>
              </a:spcAft>
              <a:defRPr/>
            </a:pPr>
            <a:r>
              <a:rPr lang="en-US" sz="2400" b="1">
                <a:latin typeface="+mn-lt"/>
                <a:ea typeface="+mn-ea"/>
                <a:cs typeface="+mn-cs"/>
              </a:rPr>
              <a:t>AnnotationAssertion( obo:OBI_0000255         Annotation( obi:forCommunity “</a:t>
            </a:r>
            <a:r>
              <a:rPr lang="en-US" sz="2400" b="1" i="1">
                <a:latin typeface="+mn-lt"/>
                <a:ea typeface="+mn-ea"/>
                <a:cs typeface="+mn-cs"/>
              </a:rPr>
              <a:t>CDISC</a:t>
            </a:r>
            <a:r>
              <a:rPr lang="en-US" sz="2400" b="1">
                <a:latin typeface="+mn-lt"/>
                <a:ea typeface="+mn-ea"/>
                <a:cs typeface="+mn-cs"/>
              </a:rPr>
              <a:t>” )        obi:alternativeLabel ”Investigation Site”)</a:t>
            </a:r>
          </a:p>
          <a:p>
            <a:pPr fontAlgn="auto">
              <a:spcBef>
                <a:spcPts val="0"/>
              </a:spcBef>
              <a:spcAft>
                <a:spcPts val="0"/>
              </a:spcAft>
              <a:defRPr/>
            </a:pPr>
            <a:r>
              <a:rPr lang="en-US" sz="2400" b="1">
                <a:solidFill>
                  <a:schemeClr val="tx1">
                    <a:lumMod val="75000"/>
                    <a:lumOff val="25000"/>
                  </a:schemeClr>
                </a:solidFill>
                <a:latin typeface="+mn-lt"/>
                <a:ea typeface="+mn-ea"/>
                <a:cs typeface="+mn-cs"/>
              </a:rPr>
              <a:t>PropertyDomain(</a:t>
            </a:r>
            <a:br>
              <a:rPr lang="en-US" sz="2400" b="1">
                <a:solidFill>
                  <a:schemeClr val="tx1">
                    <a:lumMod val="75000"/>
                    <a:lumOff val="25000"/>
                  </a:schemeClr>
                </a:solidFill>
                <a:latin typeface="+mn-lt"/>
                <a:ea typeface="+mn-ea"/>
                <a:cs typeface="+mn-cs"/>
              </a:rPr>
            </a:br>
            <a:r>
              <a:rPr lang="en-US" sz="2400" b="1">
                <a:solidFill>
                  <a:schemeClr val="tx1">
                    <a:lumMod val="75000"/>
                    <a:lumOff val="25000"/>
                  </a:schemeClr>
                </a:solidFill>
                <a:latin typeface="+mn-lt"/>
                <a:ea typeface="+mn-ea"/>
                <a:cs typeface="+mn-cs"/>
              </a:rPr>
              <a:t>   Annotation(obi:editor_note “</a:t>
            </a:r>
            <a:r>
              <a:rPr lang="en-US" sz="2400" b="1" i="1">
                <a:solidFill>
                  <a:schemeClr val="tx1">
                    <a:lumMod val="75000"/>
                    <a:lumOff val="25000"/>
                  </a:schemeClr>
                </a:solidFill>
                <a:latin typeface="+mn-lt"/>
                <a:ea typeface="+mn-ea"/>
                <a:cs typeface="+mn-cs"/>
              </a:rPr>
              <a:t>Needs more tightly   					controlled domain restrictions</a:t>
            </a:r>
            <a:r>
              <a:rPr lang="en-US" sz="2400" b="1">
                <a:solidFill>
                  <a:schemeClr val="tx1">
                    <a:lumMod val="75000"/>
                    <a:lumOff val="25000"/>
                  </a:schemeClr>
                </a:solidFill>
                <a:latin typeface="+mn-lt"/>
                <a:ea typeface="+mn-ea"/>
                <a:cs typeface="+mn-cs"/>
              </a:rPr>
              <a:t>”)</a:t>
            </a:r>
          </a:p>
          <a:p>
            <a:pPr fontAlgn="auto">
              <a:spcBef>
                <a:spcPts val="0"/>
              </a:spcBef>
              <a:spcAft>
                <a:spcPts val="0"/>
              </a:spcAft>
              <a:defRPr/>
            </a:pPr>
            <a:r>
              <a:rPr lang="en-US" sz="2400" b="1">
                <a:solidFill>
                  <a:schemeClr val="tx1">
                    <a:lumMod val="75000"/>
                    <a:lumOff val="25000"/>
                  </a:schemeClr>
                </a:solidFill>
                <a:latin typeface="+mn-lt"/>
                <a:ea typeface="+mn-ea"/>
                <a:cs typeface="+mn-cs"/>
              </a:rPr>
              <a:t>   ro:part_of snap:Continuant)</a:t>
            </a:r>
          </a:p>
        </p:txBody>
      </p:sp>
    </p:spTree>
    <p:extLst>
      <p:ext uri="{BB962C8B-B14F-4D97-AF65-F5344CB8AC3E}">
        <p14:creationId xmlns:p14="http://schemas.microsoft.com/office/powerpoint/2010/main" val="2619423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No more separated vocabulary</a:t>
            </a:r>
          </a:p>
        </p:txBody>
      </p:sp>
      <p:sp>
        <p:nvSpPr>
          <p:cNvPr id="3" name="Content Placeholder 2"/>
          <p:cNvSpPr>
            <a:spLocks noGrp="1"/>
          </p:cNvSpPr>
          <p:nvPr>
            <p:ph idx="1"/>
          </p:nvPr>
        </p:nvSpPr>
        <p:spPr>
          <a:xfrm>
            <a:off x="457200" y="1600200"/>
            <a:ext cx="8534400" cy="4525963"/>
          </a:xfrm>
        </p:spPr>
        <p:txBody>
          <a:bodyPr>
            <a:normAutofit/>
          </a:bodyPr>
          <a:lstStyle/>
          <a:p>
            <a:pPr marL="338328" indent="-347472">
              <a:buFont typeface="Arial" pitchFamily="28" charset="0"/>
              <a:buChar char="•"/>
              <a:defRPr/>
            </a:pPr>
            <a:r>
              <a:rPr lang="en-US" sz="2800" dirty="0"/>
              <a:t>In OWL 1 DL, an name could not denote more than one of class, object property, </a:t>
            </a:r>
            <a:r>
              <a:rPr lang="en-US" sz="2800" dirty="0" err="1"/>
              <a:t>datatype</a:t>
            </a:r>
            <a:r>
              <a:rPr lang="en-US" sz="2800" dirty="0"/>
              <a:t> property, individual</a:t>
            </a:r>
          </a:p>
          <a:p>
            <a:pPr marL="338328" indent="-347472">
              <a:buFont typeface="Arial" pitchFamily="28" charset="0"/>
              <a:buChar char="•"/>
              <a:defRPr/>
            </a:pPr>
            <a:r>
              <a:rPr lang="en-US" sz="2800" dirty="0"/>
              <a:t>In OWL 2 DL this restriction is removed. One can say: </a:t>
            </a:r>
          </a:p>
          <a:p>
            <a:pPr lvl="1">
              <a:buFont typeface="Arial" pitchFamily="28" charset="0"/>
              <a:buNone/>
              <a:defRPr/>
            </a:pPr>
            <a:r>
              <a:rPr lang="en-US" sz="2400" dirty="0" err="1" smtClean="0"/>
              <a:t>ClassAssertion</a:t>
            </a:r>
            <a:r>
              <a:rPr lang="en-US" sz="2400" dirty="0" smtClean="0"/>
              <a:t>( </a:t>
            </a:r>
            <a:r>
              <a:rPr lang="en-US" sz="2400" i="1" dirty="0" err="1" smtClean="0"/>
              <a:t>a:Dog</a:t>
            </a:r>
            <a:r>
              <a:rPr lang="en-US" sz="2400" i="1" dirty="0" smtClean="0"/>
              <a:t> </a:t>
            </a:r>
            <a:r>
              <a:rPr lang="en-US" sz="2400" i="1" dirty="0" err="1" smtClean="0"/>
              <a:t>a:Brian</a:t>
            </a:r>
            <a:r>
              <a:rPr lang="en-US" sz="2400" i="1" dirty="0" smtClean="0"/>
              <a:t>) Brian instance of dog.</a:t>
            </a:r>
          </a:p>
          <a:p>
            <a:pPr lvl="1">
              <a:buFont typeface="Arial" pitchFamily="28" charset="0"/>
              <a:buNone/>
              <a:defRPr/>
            </a:pPr>
            <a:r>
              <a:rPr lang="en-US" sz="2400" dirty="0" err="1" smtClean="0"/>
              <a:t>ClassAssertion</a:t>
            </a:r>
            <a:r>
              <a:rPr lang="en-US" sz="2400" dirty="0" smtClean="0"/>
              <a:t>( </a:t>
            </a:r>
            <a:r>
              <a:rPr lang="en-US" sz="2400" i="1" dirty="0" err="1" smtClean="0"/>
              <a:t>a:Species</a:t>
            </a:r>
            <a:r>
              <a:rPr lang="en-US" sz="2400" i="1" dirty="0" smtClean="0"/>
              <a:t> </a:t>
            </a:r>
            <a:r>
              <a:rPr lang="en-US" sz="2400" i="1" dirty="0" err="1" smtClean="0"/>
              <a:t>a:Dog</a:t>
            </a:r>
            <a:r>
              <a:rPr lang="en-US" sz="2400" i="1" dirty="0" smtClean="0"/>
              <a:t> ) Dog instance of species.</a:t>
            </a:r>
          </a:p>
          <a:p>
            <a:pPr lvl="1">
              <a:buFont typeface="Arial" pitchFamily="28" charset="0"/>
              <a:buNone/>
              <a:defRPr/>
            </a:pPr>
            <a:r>
              <a:rPr lang="en-US" sz="2400" i="1" dirty="0" smtClean="0"/>
              <a:t>However, inference is limited:</a:t>
            </a:r>
          </a:p>
          <a:p>
            <a:pPr lvl="1">
              <a:buFont typeface="Arial" pitchFamily="28" charset="0"/>
              <a:buNone/>
              <a:defRPr/>
            </a:pPr>
            <a:r>
              <a:rPr lang="en-US" sz="2400" dirty="0" err="1" smtClean="0"/>
              <a:t>SameIndividal</a:t>
            </a:r>
            <a:r>
              <a:rPr lang="en-US" sz="2400" i="1" dirty="0" smtClean="0"/>
              <a:t>( </a:t>
            </a:r>
            <a:r>
              <a:rPr lang="en-US" sz="2400" i="1" dirty="0" err="1" smtClean="0"/>
              <a:t>a:Dog</a:t>
            </a:r>
            <a:r>
              <a:rPr lang="en-US" sz="2400" i="1" dirty="0" smtClean="0"/>
              <a:t> </a:t>
            </a:r>
            <a:r>
              <a:rPr lang="en-US" sz="2400" i="1" dirty="0" err="1" smtClean="0"/>
              <a:t>a:Canine</a:t>
            </a:r>
            <a:r>
              <a:rPr lang="en-US" sz="2400" i="1" dirty="0" smtClean="0"/>
              <a:t>) does </a:t>
            </a:r>
            <a:r>
              <a:rPr lang="en-US" sz="2400" b="1" i="1" dirty="0" smtClean="0">
                <a:solidFill>
                  <a:srgbClr val="FF0000"/>
                </a:solidFill>
              </a:rPr>
              <a:t>not </a:t>
            </a:r>
            <a:r>
              <a:rPr lang="en-US" sz="2400" i="1" dirty="0" smtClean="0"/>
              <a:t>entail</a:t>
            </a:r>
          </a:p>
          <a:p>
            <a:pPr lvl="1">
              <a:buFont typeface="Arial" pitchFamily="28" charset="0"/>
              <a:buNone/>
              <a:defRPr/>
            </a:pPr>
            <a:r>
              <a:rPr lang="en-US" sz="2400" dirty="0" err="1" smtClean="0"/>
              <a:t>ClassAssertion</a:t>
            </a:r>
            <a:r>
              <a:rPr lang="en-US" sz="2400" dirty="0" smtClean="0"/>
              <a:t>( </a:t>
            </a:r>
            <a:r>
              <a:rPr lang="en-US" sz="2400" i="1" dirty="0" err="1" smtClean="0"/>
              <a:t>a:Canine</a:t>
            </a:r>
            <a:r>
              <a:rPr lang="en-US" sz="2400" i="1" dirty="0" smtClean="0"/>
              <a:t> </a:t>
            </a:r>
            <a:r>
              <a:rPr lang="en-US" sz="2400" i="1" dirty="0" err="1" smtClean="0"/>
              <a:t>a:Brian</a:t>
            </a:r>
            <a:r>
              <a:rPr lang="en-US" sz="2400" i="1" dirty="0" smtClean="0"/>
              <a:t>) </a:t>
            </a:r>
            <a:endParaRPr lang="en-US" sz="2400" dirty="0"/>
          </a:p>
        </p:txBody>
      </p:sp>
    </p:spTree>
    <p:extLst>
      <p:ext uri="{BB962C8B-B14F-4D97-AF65-F5344CB8AC3E}">
        <p14:creationId xmlns:p14="http://schemas.microsoft.com/office/powerpoint/2010/main" val="3432984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Property types</a:t>
            </a:r>
          </a:p>
        </p:txBody>
      </p:sp>
      <p:sp>
        <p:nvSpPr>
          <p:cNvPr id="3" name="Content Placeholder 2"/>
          <p:cNvSpPr>
            <a:spLocks noGrp="1"/>
          </p:cNvSpPr>
          <p:nvPr>
            <p:ph idx="1"/>
          </p:nvPr>
        </p:nvSpPr>
        <p:spPr/>
        <p:txBody>
          <a:bodyPr/>
          <a:lstStyle/>
          <a:p>
            <a:pPr marL="338328" indent="-347472">
              <a:buFont typeface="Arial" pitchFamily="28" charset="0"/>
              <a:buChar char="•"/>
              <a:defRPr/>
            </a:pPr>
            <a:r>
              <a:rPr lang="en-US"/>
              <a:t>OWL 1 had: Functional, InverseFunctional, Transitive, Symmetric</a:t>
            </a:r>
          </a:p>
          <a:p>
            <a:pPr marL="338328" indent="-347472">
              <a:buFont typeface="Arial" pitchFamily="28" charset="0"/>
              <a:buChar char="•"/>
              <a:defRPr/>
            </a:pPr>
            <a:r>
              <a:rPr lang="en-US"/>
              <a:t>OWL 2 adds: Asymmetric, Reflexive, Irreflexive</a:t>
            </a:r>
          </a:p>
          <a:p>
            <a:pPr marL="338328" indent="-347472">
              <a:buFont typeface="Arial" pitchFamily="28" charset="0"/>
              <a:buChar char="•"/>
              <a:defRPr/>
            </a:pPr>
            <a:endParaRPr lang="en-US"/>
          </a:p>
        </p:txBody>
      </p:sp>
      <p:sp>
        <p:nvSpPr>
          <p:cNvPr id="19460" name="Rectangle 3"/>
          <p:cNvSpPr>
            <a:spLocks noChangeArrowheads="1"/>
          </p:cNvSpPr>
          <p:nvPr/>
        </p:nvSpPr>
        <p:spPr bwMode="auto">
          <a:xfrm>
            <a:off x="838200" y="3276600"/>
            <a:ext cx="7772400" cy="1816100"/>
          </a:xfrm>
          <a:prstGeom prst="rect">
            <a:avLst/>
          </a:prstGeom>
          <a:noFill/>
          <a:ln w="9525">
            <a:solidFill>
              <a:schemeClr val="tx1"/>
            </a:solidFill>
            <a:miter lim="800000"/>
            <a:headEnd/>
            <a:tailEnd/>
          </a:ln>
        </p:spPr>
        <p:txBody>
          <a:bodyPr>
            <a:prstTxWarp prst="textNoShape">
              <a:avLst/>
            </a:prstTxWarp>
            <a:spAutoFit/>
          </a:bodyPr>
          <a:lstStyle/>
          <a:p>
            <a:r>
              <a:rPr lang="en-US" sz="2800" i="1" dirty="0">
                <a:latin typeface="Calibri" pitchFamily="32" charset="0"/>
              </a:rPr>
              <a:t>Nobody can be their own spouse</a:t>
            </a:r>
            <a:r>
              <a:rPr lang="en-US" sz="2800" dirty="0">
                <a:latin typeface="Calibri" pitchFamily="32" charset="0"/>
              </a:rPr>
              <a:t/>
            </a:r>
            <a:br>
              <a:rPr lang="en-US" sz="2800" dirty="0">
                <a:latin typeface="Calibri" pitchFamily="32" charset="0"/>
              </a:rPr>
            </a:br>
            <a:r>
              <a:rPr lang="en-US" sz="2800" dirty="0">
                <a:latin typeface="Calibri" pitchFamily="32" charset="0"/>
              </a:rPr>
              <a:t>     </a:t>
            </a:r>
            <a:r>
              <a:rPr lang="en-US" sz="2800" dirty="0" err="1">
                <a:latin typeface="Calibri" pitchFamily="32" charset="0"/>
              </a:rPr>
              <a:t>ObjectProperty</a:t>
            </a:r>
            <a:r>
              <a:rPr lang="en-US" sz="2800" dirty="0">
                <a:latin typeface="Calibri" pitchFamily="32" charset="0"/>
              </a:rPr>
              <a:t>(</a:t>
            </a:r>
            <a:r>
              <a:rPr lang="en-US" sz="2800" dirty="0" err="1">
                <a:latin typeface="Calibri" pitchFamily="32" charset="0"/>
              </a:rPr>
              <a:t>spouseOf</a:t>
            </a:r>
            <a:r>
              <a:rPr lang="en-US" sz="2800" dirty="0">
                <a:latin typeface="Calibri" pitchFamily="32" charset="0"/>
              </a:rPr>
              <a:t> </a:t>
            </a:r>
            <a:r>
              <a:rPr lang="en-US" sz="2800" dirty="0" err="1">
                <a:latin typeface="Calibri" pitchFamily="32" charset="0"/>
              </a:rPr>
              <a:t>Irreflexive</a:t>
            </a:r>
            <a:r>
              <a:rPr lang="en-US" sz="2800" dirty="0">
                <a:latin typeface="Calibri" pitchFamily="32" charset="0"/>
              </a:rPr>
              <a:t>)</a:t>
            </a:r>
          </a:p>
          <a:p>
            <a:pPr>
              <a:spcAft>
                <a:spcPts val="200"/>
              </a:spcAft>
            </a:pPr>
            <a:r>
              <a:rPr lang="en-US" sz="2800" i="1" dirty="0">
                <a:latin typeface="Calibri" pitchFamily="32" charset="0"/>
              </a:rPr>
              <a:t>If A is B's parent, then B is not A's parent</a:t>
            </a:r>
            <a:r>
              <a:rPr lang="en-US" sz="2800" dirty="0">
                <a:latin typeface="Calibri" pitchFamily="32" charset="0"/>
              </a:rPr>
              <a:t/>
            </a:r>
            <a:br>
              <a:rPr lang="en-US" sz="2800" dirty="0">
                <a:latin typeface="Calibri" pitchFamily="32" charset="0"/>
              </a:rPr>
            </a:br>
            <a:r>
              <a:rPr lang="en-US" sz="2800" dirty="0">
                <a:latin typeface="Calibri" pitchFamily="32" charset="0"/>
              </a:rPr>
              <a:t>     </a:t>
            </a:r>
            <a:r>
              <a:rPr lang="en-US" sz="2800" dirty="0" err="1">
                <a:latin typeface="Calibri" pitchFamily="32" charset="0"/>
              </a:rPr>
              <a:t>ObjectProperty</a:t>
            </a:r>
            <a:r>
              <a:rPr lang="en-US" sz="2800" dirty="0">
                <a:latin typeface="Calibri" pitchFamily="32" charset="0"/>
              </a:rPr>
              <a:t>(</a:t>
            </a:r>
            <a:r>
              <a:rPr lang="en-US" sz="2800" dirty="0" err="1">
                <a:latin typeface="Calibri" pitchFamily="32" charset="0"/>
              </a:rPr>
              <a:t>biologicalParent</a:t>
            </a:r>
            <a:r>
              <a:rPr lang="en-US" sz="2800" dirty="0">
                <a:latin typeface="Calibri" pitchFamily="32" charset="0"/>
              </a:rPr>
              <a:t> </a:t>
            </a:r>
            <a:r>
              <a:rPr lang="en-US" sz="2800" dirty="0" err="1">
                <a:latin typeface="Calibri" pitchFamily="32" charset="0"/>
              </a:rPr>
              <a:t>ASymmetric</a:t>
            </a:r>
            <a:r>
              <a:rPr lang="en-US" sz="2800" dirty="0">
                <a:latin typeface="Calibri" pitchFamily="32" charset="0"/>
              </a:rPr>
              <a:t>)</a:t>
            </a:r>
          </a:p>
        </p:txBody>
      </p:sp>
      <p:sp>
        <p:nvSpPr>
          <p:cNvPr id="19461" name="TextBox 4"/>
          <p:cNvSpPr txBox="1">
            <a:spLocks noChangeArrowheads="1"/>
          </p:cNvSpPr>
          <p:nvPr/>
        </p:nvSpPr>
        <p:spPr bwMode="auto">
          <a:xfrm>
            <a:off x="838200" y="5308600"/>
            <a:ext cx="7391400" cy="1016000"/>
          </a:xfrm>
          <a:prstGeom prst="rect">
            <a:avLst/>
          </a:prstGeom>
          <a:noFill/>
          <a:ln w="9525">
            <a:noFill/>
            <a:miter lim="800000"/>
            <a:headEnd/>
            <a:tailEnd/>
          </a:ln>
        </p:spPr>
        <p:txBody>
          <a:bodyPr>
            <a:prstTxWarp prst="textNoShape">
              <a:avLst/>
            </a:prstTxWarp>
            <a:spAutoFit/>
          </a:bodyPr>
          <a:lstStyle/>
          <a:p>
            <a:r>
              <a:rPr lang="en-US" sz="2000" i="1" dirty="0">
                <a:latin typeface="Calibri" pitchFamily="32" charset="0"/>
              </a:rPr>
              <a:t>Unfortunately, transitivity can’t be combined with asymmetry so this can’t be used to check </a:t>
            </a:r>
            <a:r>
              <a:rPr lang="en-US" sz="2000" i="1" dirty="0" err="1">
                <a:latin typeface="Calibri" pitchFamily="32" charset="0"/>
              </a:rPr>
              <a:t>partonomies</a:t>
            </a:r>
            <a:r>
              <a:rPr lang="en-US" sz="2000" i="1" dirty="0">
                <a:latin typeface="Calibri" pitchFamily="32" charset="0"/>
              </a:rPr>
              <a:t> for cycles. </a:t>
            </a:r>
            <a:br>
              <a:rPr lang="en-US" sz="2000" i="1" dirty="0">
                <a:latin typeface="Calibri" pitchFamily="32" charset="0"/>
              </a:rPr>
            </a:br>
            <a:endParaRPr lang="en-US" sz="2000" i="1" dirty="0">
              <a:latin typeface="Calibri" pitchFamily="32" charset="0"/>
            </a:endParaRPr>
          </a:p>
        </p:txBody>
      </p:sp>
    </p:spTree>
    <p:extLst>
      <p:ext uri="{BB962C8B-B14F-4D97-AF65-F5344CB8AC3E}">
        <p14:creationId xmlns:p14="http://schemas.microsoft.com/office/powerpoint/2010/main" val="142221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ts val="4500"/>
              </a:lnSpc>
            </a:pPr>
            <a:r>
              <a:rPr lang="en-US" sz="4400" dirty="0" smtClean="0"/>
              <a:t>Example of informal FOL – </a:t>
            </a:r>
            <a:r>
              <a:rPr lang="en-US" sz="4400" b="1" dirty="0" smtClean="0"/>
              <a:t>realizes</a:t>
            </a:r>
            <a:r>
              <a:rPr lang="en-US" sz="4400" dirty="0" smtClean="0"/>
              <a:t> relation</a:t>
            </a:r>
            <a:endParaRPr lang="en-US" sz="4400" dirty="0"/>
          </a:p>
        </p:txBody>
      </p:sp>
      <p:sp>
        <p:nvSpPr>
          <p:cNvPr id="3" name="Content Placeholder 2"/>
          <p:cNvSpPr>
            <a:spLocks noGrp="1"/>
          </p:cNvSpPr>
          <p:nvPr>
            <p:ph idx="1"/>
          </p:nvPr>
        </p:nvSpPr>
        <p:spPr>
          <a:xfrm>
            <a:off x="914400" y="1898252"/>
            <a:ext cx="7313613" cy="4056062"/>
          </a:xfrm>
        </p:spPr>
        <p:txBody>
          <a:bodyPr>
            <a:noAutofit/>
          </a:bodyPr>
          <a:lstStyle/>
          <a:p>
            <a:pPr>
              <a:lnSpc>
                <a:spcPts val="2800"/>
              </a:lnSpc>
            </a:pPr>
            <a:r>
              <a:rPr lang="en-US" sz="2800" dirty="0" smtClean="0"/>
              <a:t>Reference</a:t>
            </a:r>
            <a:r>
              <a:rPr lang="en-US" sz="2800" cap="small" dirty="0" smtClean="0"/>
              <a:t>:</a:t>
            </a:r>
            <a:r>
              <a:rPr lang="en-US" sz="2800" dirty="0" smtClean="0"/>
              <a:t> </a:t>
            </a:r>
            <a:r>
              <a:rPr lang="en-US" sz="2800" dirty="0"/>
              <a:t>To say that </a:t>
            </a:r>
            <a:r>
              <a:rPr lang="en-US" sz="2800" i="1" dirty="0"/>
              <a:t>b </a:t>
            </a:r>
            <a:r>
              <a:rPr lang="en-US" sz="2800" dirty="0"/>
              <a:t>is a </a:t>
            </a:r>
            <a:r>
              <a:rPr lang="en-US" sz="2800" i="1" dirty="0"/>
              <a:t>realizable entity</a:t>
            </a:r>
            <a:r>
              <a:rPr lang="en-US" sz="2800" dirty="0"/>
              <a:t> is to say that </a:t>
            </a:r>
            <a:r>
              <a:rPr lang="en-US" sz="2800" i="1" dirty="0"/>
              <a:t>b </a:t>
            </a:r>
            <a:r>
              <a:rPr lang="en-US" sz="2800" dirty="0"/>
              <a:t>is a </a:t>
            </a:r>
            <a:r>
              <a:rPr lang="en-US" sz="2800" i="1" dirty="0"/>
              <a:t>specifically dependent continuant</a:t>
            </a:r>
            <a:r>
              <a:rPr lang="en-US" sz="2800" dirty="0"/>
              <a:t> that inheres in some </a:t>
            </a:r>
            <a:r>
              <a:rPr lang="en-US" sz="2800" i="1" dirty="0"/>
              <a:t>independent continuant </a:t>
            </a:r>
            <a:r>
              <a:rPr lang="en-US" sz="2800" dirty="0"/>
              <a:t>which is not a </a:t>
            </a:r>
            <a:r>
              <a:rPr lang="en-US" sz="2800" i="1" dirty="0"/>
              <a:t>spatial region </a:t>
            </a:r>
            <a:r>
              <a:rPr lang="en-US" sz="2800" dirty="0"/>
              <a:t>and is of a type instances of which are </a:t>
            </a:r>
            <a:r>
              <a:rPr lang="en-US" sz="2800" b="1" dirty="0"/>
              <a:t>realized</a:t>
            </a:r>
            <a:r>
              <a:rPr lang="en-US" sz="2800" dirty="0"/>
              <a:t> in </a:t>
            </a:r>
            <a:r>
              <a:rPr lang="en-US" sz="2800" i="1" dirty="0"/>
              <a:t>processes</a:t>
            </a:r>
            <a:r>
              <a:rPr lang="en-US" sz="2800" dirty="0"/>
              <a:t> of a correlated type</a:t>
            </a:r>
            <a:r>
              <a:rPr lang="en-US" sz="2800" dirty="0" smtClean="0"/>
              <a:t>.</a:t>
            </a:r>
          </a:p>
          <a:p>
            <a:pPr>
              <a:lnSpc>
                <a:spcPts val="2800"/>
              </a:lnSpc>
            </a:pPr>
            <a:r>
              <a:rPr lang="en-US" sz="2800" dirty="0" smtClean="0"/>
              <a:t>First order logic(</a:t>
            </a:r>
            <a:r>
              <a:rPr lang="en-US" sz="2800" dirty="0" err="1" smtClean="0"/>
              <a:t>ish</a:t>
            </a:r>
            <a:r>
              <a:rPr lang="en-US" sz="2800" dirty="0" smtClean="0"/>
              <a:t>): to say that b </a:t>
            </a:r>
            <a:r>
              <a:rPr lang="en-US" sz="2800" b="1" dirty="0" smtClean="0"/>
              <a:t>realizes </a:t>
            </a:r>
            <a:r>
              <a:rPr lang="en-US" sz="2800" dirty="0" smtClean="0"/>
              <a:t>c </a:t>
            </a:r>
            <a:r>
              <a:rPr lang="en-US" sz="2800" b="1" dirty="0" smtClean="0"/>
              <a:t>at t </a:t>
            </a:r>
            <a:r>
              <a:rPr lang="en-US" sz="2800" dirty="0" smtClean="0"/>
              <a:t>is to assert that there is some material entity d &amp; b is a process which </a:t>
            </a:r>
            <a:r>
              <a:rPr lang="en-US" sz="2800" b="1" dirty="0" smtClean="0"/>
              <a:t>has participant </a:t>
            </a:r>
            <a:r>
              <a:rPr lang="en-US" sz="2800" dirty="0" smtClean="0"/>
              <a:t>d </a:t>
            </a:r>
            <a:r>
              <a:rPr lang="en-US" sz="2800" b="1" dirty="0" smtClean="0"/>
              <a:t>at t </a:t>
            </a:r>
            <a:r>
              <a:rPr lang="en-US" sz="2800" dirty="0" smtClean="0"/>
              <a:t>&amp; c is a disposition or role of which d </a:t>
            </a:r>
            <a:r>
              <a:rPr lang="en-US" sz="2800" b="1" dirty="0" smtClean="0"/>
              <a:t>is </a:t>
            </a:r>
            <a:r>
              <a:rPr lang="en-US" sz="2800" b="1" dirty="0" err="1" smtClean="0"/>
              <a:t>bearer_of</a:t>
            </a:r>
            <a:r>
              <a:rPr lang="en-US" sz="2800" b="1" dirty="0" smtClean="0"/>
              <a:t> at t</a:t>
            </a:r>
            <a:r>
              <a:rPr lang="en-US" sz="2800" dirty="0" smtClean="0"/>
              <a:t> &amp; the type instantiated by b is correlated with the type instantiated by c.</a:t>
            </a:r>
            <a:endParaRPr lang="en-US" sz="2800" dirty="0"/>
          </a:p>
        </p:txBody>
      </p:sp>
    </p:spTree>
    <p:extLst>
      <p:ext uri="{BB962C8B-B14F-4D97-AF65-F5344CB8AC3E}">
        <p14:creationId xmlns:p14="http://schemas.microsoft.com/office/powerpoint/2010/main" val="116035753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Qualified Cardinality Restrictions</a:t>
            </a:r>
          </a:p>
        </p:txBody>
      </p:sp>
      <p:sp>
        <p:nvSpPr>
          <p:cNvPr id="3" name="Content Placeholder 2"/>
          <p:cNvSpPr>
            <a:spLocks noGrp="1"/>
          </p:cNvSpPr>
          <p:nvPr>
            <p:ph idx="1"/>
          </p:nvPr>
        </p:nvSpPr>
        <p:spPr/>
        <p:txBody>
          <a:bodyPr/>
          <a:lstStyle/>
          <a:p>
            <a:pPr marL="338328" indent="-347472">
              <a:buFont typeface="Arial" pitchFamily="28" charset="0"/>
              <a:buChar char="•"/>
              <a:defRPr/>
            </a:pPr>
            <a:r>
              <a:rPr lang="en-US"/>
              <a:t>In OWL 1 there were cardinality constraints that constrained the total number of values that a property could have. In OWL 2 we can qualify cardinality with a type.</a:t>
            </a:r>
          </a:p>
        </p:txBody>
      </p:sp>
      <p:sp>
        <p:nvSpPr>
          <p:cNvPr id="20484" name="Rectangle 3"/>
          <p:cNvSpPr>
            <a:spLocks noChangeArrowheads="1"/>
          </p:cNvSpPr>
          <p:nvPr/>
        </p:nvSpPr>
        <p:spPr bwMode="auto">
          <a:xfrm>
            <a:off x="762000" y="3775075"/>
            <a:ext cx="8001000" cy="2092325"/>
          </a:xfrm>
          <a:prstGeom prst="rect">
            <a:avLst/>
          </a:prstGeom>
          <a:noFill/>
          <a:ln w="9525">
            <a:solidFill>
              <a:srgbClr val="02045E"/>
            </a:solidFill>
            <a:miter lim="800000"/>
            <a:headEnd/>
            <a:tailEnd/>
          </a:ln>
        </p:spPr>
        <p:txBody>
          <a:bodyPr>
            <a:prstTxWarp prst="textNoShape">
              <a:avLst/>
            </a:prstTxWarp>
            <a:spAutoFit/>
          </a:bodyPr>
          <a:lstStyle/>
          <a:p>
            <a:pPr>
              <a:lnSpc>
                <a:spcPct val="90000"/>
              </a:lnSpc>
            </a:pPr>
            <a:r>
              <a:rPr lang="en-US" sz="2400" b="1"/>
              <a:t>A safe drug regimen must not contain more than one central nervous system depressant</a:t>
            </a:r>
            <a:br>
              <a:rPr lang="en-US" sz="2400" b="1"/>
            </a:br>
            <a:endParaRPr lang="en-US" sz="2400" b="1"/>
          </a:p>
          <a:p>
            <a:pPr>
              <a:lnSpc>
                <a:spcPct val="90000"/>
              </a:lnSpc>
            </a:pPr>
            <a:r>
              <a:rPr lang="en-US" sz="2400" b="1">
                <a:latin typeface="Calibri" pitchFamily="32" charset="0"/>
              </a:rPr>
              <a:t>ClassAssertion(</a:t>
            </a:r>
            <a:br>
              <a:rPr lang="en-US" sz="2400" b="1">
                <a:latin typeface="Calibri" pitchFamily="32" charset="0"/>
              </a:rPr>
            </a:br>
            <a:r>
              <a:rPr lang="en-US" sz="2400" b="1">
                <a:latin typeface="Calibri" pitchFamily="32" charset="0"/>
              </a:rPr>
              <a:t>    MaxCardinality( 1 </a:t>
            </a:r>
            <a:r>
              <a:rPr lang="en-US" sz="2400" b="1"/>
              <a:t>CNS-Depressant</a:t>
            </a:r>
            <a:r>
              <a:rPr lang="en-US" sz="2400" b="1" i="1">
                <a:latin typeface="Calibri" pitchFamily="32" charset="0"/>
              </a:rPr>
              <a:t>)</a:t>
            </a:r>
            <a:br>
              <a:rPr lang="en-US" sz="2400" b="1" i="1">
                <a:latin typeface="Calibri" pitchFamily="32" charset="0"/>
              </a:rPr>
            </a:br>
            <a:r>
              <a:rPr lang="en-US" sz="2400" b="1" i="1">
                <a:latin typeface="Calibri" pitchFamily="32" charset="0"/>
              </a:rPr>
              <a:t>    </a:t>
            </a:r>
            <a:r>
              <a:rPr lang="en-US" sz="2400" b="1"/>
              <a:t>SafeDrugRegimen </a:t>
            </a:r>
            <a:r>
              <a:rPr lang="en-US" sz="2400" b="1" i="1">
                <a:latin typeface="Calibri" pitchFamily="32" charset="0"/>
              </a:rPr>
              <a:t>)</a:t>
            </a:r>
            <a:endParaRPr lang="en-US" sz="2400" b="1"/>
          </a:p>
        </p:txBody>
      </p:sp>
    </p:spTree>
    <p:extLst>
      <p:ext uri="{BB962C8B-B14F-4D97-AF65-F5344CB8AC3E}">
        <p14:creationId xmlns:p14="http://schemas.microsoft.com/office/powerpoint/2010/main" val="1785387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Property chains</a:t>
            </a:r>
          </a:p>
        </p:txBody>
      </p:sp>
      <p:sp>
        <p:nvSpPr>
          <p:cNvPr id="3" name="Content Placeholder 2"/>
          <p:cNvSpPr>
            <a:spLocks noGrp="1"/>
          </p:cNvSpPr>
          <p:nvPr>
            <p:ph idx="1"/>
          </p:nvPr>
        </p:nvSpPr>
        <p:spPr>
          <a:xfrm>
            <a:off x="457200" y="1341438"/>
            <a:ext cx="8229600" cy="4525962"/>
          </a:xfrm>
        </p:spPr>
        <p:txBody>
          <a:bodyPr/>
          <a:lstStyle/>
          <a:p>
            <a:pPr marL="338328" indent="-347472">
              <a:lnSpc>
                <a:spcPct val="90000"/>
              </a:lnSpc>
              <a:buFont typeface="Arial" pitchFamily="28" charset="0"/>
              <a:buChar char="•"/>
              <a:defRPr/>
            </a:pPr>
            <a:r>
              <a:rPr lang="en-US" sz="2400">
                <a:latin typeface=""/>
              </a:rPr>
              <a:t>Gives ability to compose relations.</a:t>
            </a:r>
          </a:p>
          <a:p>
            <a:pPr lvl="1">
              <a:lnSpc>
                <a:spcPct val="90000"/>
              </a:lnSpc>
              <a:buFontTx/>
              <a:buNone/>
              <a:defRPr/>
            </a:pPr>
            <a:endParaRPr lang="en-US" sz="2400" smtClean="0">
              <a:latin typeface=""/>
            </a:endParaRPr>
          </a:p>
          <a:p>
            <a:pPr lvl="1">
              <a:lnSpc>
                <a:spcPct val="90000"/>
              </a:lnSpc>
              <a:buFontTx/>
              <a:buNone/>
              <a:defRPr/>
            </a:pPr>
            <a:endParaRPr lang="en-US" sz="2400" smtClean="0">
              <a:latin typeface=""/>
            </a:endParaRPr>
          </a:p>
          <a:p>
            <a:pPr lvl="1">
              <a:lnSpc>
                <a:spcPct val="90000"/>
              </a:lnSpc>
              <a:buFontTx/>
              <a:buNone/>
              <a:defRPr/>
            </a:pPr>
            <a:endParaRPr lang="en-US" sz="2400" smtClean="0">
              <a:latin typeface=""/>
            </a:endParaRPr>
          </a:p>
          <a:p>
            <a:pPr lvl="1">
              <a:lnSpc>
                <a:spcPct val="90000"/>
              </a:lnSpc>
              <a:buFontTx/>
              <a:buNone/>
              <a:defRPr/>
            </a:pPr>
            <a:endParaRPr lang="en-US" sz="2400" smtClean="0">
              <a:latin typeface=""/>
            </a:endParaRPr>
          </a:p>
          <a:p>
            <a:pPr lvl="1">
              <a:lnSpc>
                <a:spcPct val="90000"/>
              </a:lnSpc>
              <a:buFontTx/>
              <a:buNone/>
              <a:defRPr/>
            </a:pPr>
            <a:r>
              <a:rPr lang="en-US" sz="2400" smtClean="0">
                <a:latin typeface=""/>
              </a:rPr>
              <a:t>Caveat: There are complex side conditions that rule out certain combinations of axioms</a:t>
            </a:r>
          </a:p>
        </p:txBody>
      </p:sp>
      <p:sp>
        <p:nvSpPr>
          <p:cNvPr id="21508" name="Rectangle 3"/>
          <p:cNvSpPr>
            <a:spLocks noChangeArrowheads="1"/>
          </p:cNvSpPr>
          <p:nvPr/>
        </p:nvSpPr>
        <p:spPr bwMode="auto">
          <a:xfrm>
            <a:off x="838200" y="2028825"/>
            <a:ext cx="7467600" cy="1095375"/>
          </a:xfrm>
          <a:prstGeom prst="rect">
            <a:avLst/>
          </a:prstGeom>
          <a:noFill/>
          <a:ln w="9525">
            <a:solidFill>
              <a:srgbClr val="02045E"/>
            </a:solidFill>
            <a:miter lim="800000"/>
            <a:headEnd/>
            <a:tailEnd/>
          </a:ln>
        </p:spPr>
        <p:txBody>
          <a:bodyPr>
            <a:prstTxWarp prst="textNoShape">
              <a:avLst/>
            </a:prstTxWarp>
            <a:spAutoFit/>
          </a:bodyPr>
          <a:lstStyle/>
          <a:p>
            <a:pPr>
              <a:lnSpc>
                <a:spcPct val="90000"/>
              </a:lnSpc>
            </a:pPr>
            <a:r>
              <a:rPr lang="en-US" sz="2400" b="1"/>
              <a:t>Owning something means owning all of its parts</a:t>
            </a:r>
          </a:p>
          <a:p>
            <a:pPr>
              <a:lnSpc>
                <a:spcPct val="90000"/>
              </a:lnSpc>
            </a:pPr>
            <a:endParaRPr lang="en-US" sz="2400" b="1"/>
          </a:p>
          <a:p>
            <a:pPr>
              <a:lnSpc>
                <a:spcPct val="90000"/>
              </a:lnSpc>
            </a:pPr>
            <a:r>
              <a:rPr lang="en-US" sz="2400" b="1">
                <a:latin typeface="Calibri" pitchFamily="32" charset="0"/>
              </a:rPr>
              <a:t>SubPropertyOf( PropertyChain( </a:t>
            </a:r>
            <a:r>
              <a:rPr lang="en-US" sz="2400" b="1" i="1">
                <a:latin typeface="Calibri" pitchFamily="32" charset="0"/>
              </a:rPr>
              <a:t>owns has_part ) owns )</a:t>
            </a:r>
          </a:p>
        </p:txBody>
      </p:sp>
    </p:spTree>
    <p:extLst>
      <p:ext uri="{BB962C8B-B14F-4D97-AF65-F5344CB8AC3E}">
        <p14:creationId xmlns:p14="http://schemas.microsoft.com/office/powerpoint/2010/main" val="2595273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More expressive datatypes</a:t>
            </a:r>
          </a:p>
        </p:txBody>
      </p:sp>
      <p:sp>
        <p:nvSpPr>
          <p:cNvPr id="4" name="Rectangle 3"/>
          <p:cNvSpPr/>
          <p:nvPr/>
        </p:nvSpPr>
        <p:spPr>
          <a:xfrm>
            <a:off x="762000" y="1295400"/>
            <a:ext cx="7543800" cy="2677656"/>
          </a:xfrm>
          <a:prstGeom prst="rect">
            <a:avLst/>
          </a:prstGeom>
        </p:spPr>
        <p:txBody>
          <a:bodyPr>
            <a:spAutoFit/>
          </a:bodyPr>
          <a:lstStyle/>
          <a:p>
            <a:pPr fontAlgn="auto">
              <a:spcBef>
                <a:spcPts val="0"/>
              </a:spcBef>
              <a:spcAft>
                <a:spcPts val="0"/>
              </a:spcAft>
              <a:defRPr/>
            </a:pPr>
            <a:r>
              <a:rPr lang="en-US" sz="2400" b="1">
                <a:latin typeface="+mn-lt"/>
                <a:ea typeface="+mn-ea"/>
                <a:cs typeface="+mn-cs"/>
              </a:rPr>
              <a:t>Teenagers have an age between 13 and 19</a:t>
            </a:r>
          </a:p>
          <a:p>
            <a:pPr fontAlgn="auto">
              <a:spcBef>
                <a:spcPts val="0"/>
              </a:spcBef>
              <a:spcAft>
                <a:spcPts val="0"/>
              </a:spcAft>
              <a:defRPr/>
            </a:pPr>
            <a:r>
              <a:rPr lang="en-US" sz="2400" b="1">
                <a:latin typeface="+mn-lt"/>
                <a:ea typeface="+mn-ea"/>
                <a:cs typeface="+mn-cs"/>
              </a:rPr>
              <a:t>SubClassOf (    </a:t>
            </a:r>
            <a:br>
              <a:rPr lang="en-US" sz="2400" b="1">
                <a:latin typeface="+mn-lt"/>
                <a:ea typeface="+mn-ea"/>
                <a:cs typeface="+mn-cs"/>
              </a:rPr>
            </a:br>
            <a:r>
              <a:rPr lang="en-US" sz="2400" b="1">
                <a:latin typeface="+mn-lt"/>
                <a:ea typeface="+mn-ea"/>
                <a:cs typeface="+mn-cs"/>
              </a:rPr>
              <a:t>  SomeValuesFrom( </a:t>
            </a:r>
            <a:r>
              <a:rPr lang="en-US" sz="2400">
                <a:ln>
                  <a:solidFill>
                    <a:srgbClr val="02045E"/>
                  </a:solidFill>
                </a:ln>
                <a:latin typeface="+mn-lt"/>
                <a:ea typeface="+mn-ea"/>
                <a:cs typeface="+mn-cs"/>
              </a:rPr>
              <a:t>a:hasAge</a:t>
            </a:r>
            <a:r>
              <a:rPr lang="en-US" sz="2400" b="1">
                <a:latin typeface="+mn-lt"/>
                <a:ea typeface="+mn-ea"/>
                <a:cs typeface="+mn-cs"/>
              </a:rPr>
              <a:t/>
            </a:r>
            <a:br>
              <a:rPr lang="en-US" sz="2400" b="1">
                <a:latin typeface="+mn-lt"/>
                <a:ea typeface="+mn-ea"/>
                <a:cs typeface="+mn-cs"/>
              </a:rPr>
            </a:br>
            <a:r>
              <a:rPr lang="en-US" sz="2400" b="1">
                <a:latin typeface="+mn-lt"/>
                <a:ea typeface="+mn-ea"/>
                <a:cs typeface="+mn-cs"/>
              </a:rPr>
              <a:t>        DatatypeRestriction( xsd:integer         </a:t>
            </a:r>
            <a:br>
              <a:rPr lang="en-US" sz="2400" b="1">
                <a:latin typeface="+mn-lt"/>
                <a:ea typeface="+mn-ea"/>
                <a:cs typeface="+mn-cs"/>
              </a:rPr>
            </a:br>
            <a:r>
              <a:rPr lang="en-US" sz="2400" b="1">
                <a:latin typeface="+mn-lt"/>
                <a:ea typeface="+mn-ea"/>
                <a:cs typeface="+mn-cs"/>
              </a:rPr>
              <a:t>             xsd:minInclusive "13"^^xsd:integer       </a:t>
            </a:r>
            <a:br>
              <a:rPr lang="en-US" sz="2400" b="1">
                <a:latin typeface="+mn-lt"/>
                <a:ea typeface="+mn-ea"/>
                <a:cs typeface="+mn-cs"/>
              </a:rPr>
            </a:br>
            <a:r>
              <a:rPr lang="en-US" sz="2400" b="1">
                <a:latin typeface="+mn-lt"/>
                <a:ea typeface="+mn-ea"/>
                <a:cs typeface="+mn-cs"/>
              </a:rPr>
              <a:t>            xsd:maxInclusive "19"^^xsd:integer)</a:t>
            </a:r>
            <a:br>
              <a:rPr lang="en-US" sz="2400" b="1">
                <a:latin typeface="+mn-lt"/>
                <a:ea typeface="+mn-ea"/>
                <a:cs typeface="+mn-cs"/>
              </a:rPr>
            </a:br>
            <a:r>
              <a:rPr lang="en-US" sz="2400" b="1">
                <a:latin typeface="+mn-lt"/>
                <a:ea typeface="+mn-ea"/>
                <a:cs typeface="+mn-cs"/>
              </a:rPr>
              <a:t>       )    a:Teenager)</a:t>
            </a:r>
          </a:p>
        </p:txBody>
      </p:sp>
      <p:sp>
        <p:nvSpPr>
          <p:cNvPr id="24580" name="TextBox 4"/>
          <p:cNvSpPr txBox="1">
            <a:spLocks noChangeArrowheads="1"/>
          </p:cNvSpPr>
          <p:nvPr/>
        </p:nvSpPr>
        <p:spPr bwMode="auto">
          <a:xfrm>
            <a:off x="304800" y="4038600"/>
            <a:ext cx="8382000" cy="1938338"/>
          </a:xfrm>
          <a:prstGeom prst="rect">
            <a:avLst/>
          </a:prstGeom>
          <a:noFill/>
          <a:ln w="9525">
            <a:noFill/>
            <a:miter lim="800000"/>
            <a:headEnd/>
            <a:tailEnd/>
          </a:ln>
        </p:spPr>
        <p:txBody>
          <a:bodyPr>
            <a:prstTxWarp prst="textNoShape">
              <a:avLst/>
            </a:prstTxWarp>
            <a:spAutoFit/>
          </a:bodyPr>
          <a:lstStyle/>
          <a:p>
            <a:r>
              <a:rPr lang="en-US" sz="2800" dirty="0" smtClean="0">
                <a:latin typeface="Calibri" pitchFamily="32" charset="0"/>
              </a:rPr>
              <a:t>An </a:t>
            </a:r>
            <a:r>
              <a:rPr lang="en-US" sz="2800" dirty="0">
                <a:latin typeface="Calibri" pitchFamily="32" charset="0"/>
              </a:rPr>
              <a:t>experimental extension – linear equations. A set </a:t>
            </a:r>
            <a:r>
              <a:rPr lang="en-US" sz="2800" dirty="0" err="1">
                <a:latin typeface="Calibri" pitchFamily="32" charset="0"/>
              </a:rPr>
              <a:t>datatype</a:t>
            </a:r>
            <a:r>
              <a:rPr lang="en-US" sz="2800" dirty="0">
                <a:latin typeface="Calibri" pitchFamily="32" charset="0"/>
              </a:rPr>
              <a:t> properties are constrained to be solutions of a set of linear equations.</a:t>
            </a:r>
          </a:p>
          <a:p>
            <a:r>
              <a:rPr lang="en-US" dirty="0">
                <a:latin typeface="Calibri" pitchFamily="32" charset="0"/>
              </a:rPr>
              <a:t/>
            </a:r>
            <a:br>
              <a:rPr lang="en-US" dirty="0">
                <a:latin typeface="Calibri" pitchFamily="32" charset="0"/>
              </a:rPr>
            </a:br>
            <a:r>
              <a:rPr lang="en-US" dirty="0">
                <a:latin typeface="Calibri" pitchFamily="32" charset="0"/>
              </a:rPr>
              <a:t>http://www.w3.org/2007/OWL/wiki/Data_Range_Extension:_</a:t>
            </a:r>
            <a:r>
              <a:rPr lang="en-US" dirty="0" err="1">
                <a:latin typeface="Calibri" pitchFamily="32" charset="0"/>
              </a:rPr>
              <a:t>Linear_Equations</a:t>
            </a:r>
            <a:endParaRPr lang="en-US" dirty="0">
              <a:latin typeface="Calibri" pitchFamily="32" charset="0"/>
            </a:endParaRPr>
          </a:p>
        </p:txBody>
      </p:sp>
    </p:spTree>
    <p:extLst>
      <p:ext uri="{BB962C8B-B14F-4D97-AF65-F5344CB8AC3E}">
        <p14:creationId xmlns:p14="http://schemas.microsoft.com/office/powerpoint/2010/main" val="968061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Property chains</a:t>
            </a:r>
          </a:p>
        </p:txBody>
      </p:sp>
      <p:sp>
        <p:nvSpPr>
          <p:cNvPr id="3" name="Content Placeholder 2"/>
          <p:cNvSpPr>
            <a:spLocks noGrp="1"/>
          </p:cNvSpPr>
          <p:nvPr>
            <p:ph idx="1"/>
          </p:nvPr>
        </p:nvSpPr>
        <p:spPr>
          <a:xfrm>
            <a:off x="457200" y="1341438"/>
            <a:ext cx="8229600" cy="4525962"/>
          </a:xfrm>
        </p:spPr>
        <p:txBody>
          <a:bodyPr/>
          <a:lstStyle/>
          <a:p>
            <a:pPr marL="0" indent="0">
              <a:lnSpc>
                <a:spcPct val="90000"/>
              </a:lnSpc>
              <a:buNone/>
              <a:defRPr/>
            </a:pPr>
            <a:r>
              <a:rPr lang="en-US" sz="2400" dirty="0">
                <a:latin typeface=""/>
              </a:rPr>
              <a:t>Property chains can be used to implement decidable rules on OWL:</a:t>
            </a:r>
          </a:p>
          <a:p>
            <a:pPr lvl="1">
              <a:lnSpc>
                <a:spcPct val="90000"/>
              </a:lnSpc>
              <a:buFontTx/>
              <a:buNone/>
              <a:defRPr/>
            </a:pPr>
            <a:endParaRPr lang="en-US" sz="2400" dirty="0" smtClean="0">
              <a:latin typeface=""/>
            </a:endParaRPr>
          </a:p>
          <a:p>
            <a:pPr lvl="1">
              <a:lnSpc>
                <a:spcPct val="90000"/>
              </a:lnSpc>
              <a:buFontTx/>
              <a:buNone/>
              <a:defRPr/>
            </a:pPr>
            <a:endParaRPr lang="en-US" sz="2400" dirty="0" smtClean="0">
              <a:latin typeface=""/>
            </a:endParaRPr>
          </a:p>
          <a:p>
            <a:pPr lvl="1">
              <a:lnSpc>
                <a:spcPct val="90000"/>
              </a:lnSpc>
              <a:buFontTx/>
              <a:buNone/>
              <a:defRPr/>
            </a:pPr>
            <a:endParaRPr lang="en-US" sz="2400" dirty="0" smtClean="0">
              <a:latin typeface=""/>
            </a:endParaRPr>
          </a:p>
        </p:txBody>
      </p:sp>
      <p:sp>
        <p:nvSpPr>
          <p:cNvPr id="22532" name="Rectangle 4"/>
          <p:cNvSpPr>
            <a:spLocks noChangeArrowheads="1"/>
          </p:cNvSpPr>
          <p:nvPr/>
        </p:nvSpPr>
        <p:spPr bwMode="auto">
          <a:xfrm>
            <a:off x="2133600" y="5802313"/>
            <a:ext cx="7162800" cy="369887"/>
          </a:xfrm>
          <a:prstGeom prst="rect">
            <a:avLst/>
          </a:prstGeom>
          <a:noFill/>
          <a:ln w="9525">
            <a:noFill/>
            <a:miter lim="800000"/>
            <a:headEnd/>
            <a:tailEnd/>
          </a:ln>
        </p:spPr>
        <p:txBody>
          <a:bodyPr>
            <a:prstTxWarp prst="textNoShape">
              <a:avLst/>
            </a:prstTxWarp>
            <a:spAutoFit/>
          </a:bodyPr>
          <a:lstStyle/>
          <a:p>
            <a:r>
              <a:rPr lang="en-US">
                <a:latin typeface="Calibri" pitchFamily="32" charset="0"/>
              </a:rPr>
              <a:t>http://korrekt.org/papers/KroetzschRudolphHitzler_ELP_TR_2008.pdf</a:t>
            </a:r>
          </a:p>
        </p:txBody>
      </p:sp>
      <p:pic>
        <p:nvPicPr>
          <p:cNvPr id="22533" name="Picture 5"/>
          <p:cNvPicPr>
            <a:picLocks noChangeAspect="1"/>
          </p:cNvPicPr>
          <p:nvPr/>
        </p:nvPicPr>
        <p:blipFill>
          <a:blip r:embed="rId2"/>
          <a:srcRect/>
          <a:stretch>
            <a:fillRect/>
          </a:stretch>
        </p:blipFill>
        <p:spPr bwMode="auto">
          <a:xfrm>
            <a:off x="1524000" y="2057400"/>
            <a:ext cx="6400800" cy="3733800"/>
          </a:xfrm>
          <a:prstGeom prst="rect">
            <a:avLst/>
          </a:prstGeom>
          <a:noFill/>
          <a:ln w="9525">
            <a:noFill/>
            <a:miter lim="800000"/>
            <a:headEnd/>
            <a:tailEnd/>
          </a:ln>
        </p:spPr>
      </p:pic>
    </p:spTree>
    <p:extLst>
      <p:ext uri="{BB962C8B-B14F-4D97-AF65-F5344CB8AC3E}">
        <p14:creationId xmlns:p14="http://schemas.microsoft.com/office/powerpoint/2010/main" val="493410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More expressive datatypes</a:t>
            </a:r>
          </a:p>
        </p:txBody>
      </p:sp>
      <p:sp>
        <p:nvSpPr>
          <p:cNvPr id="3" name="Content Placeholder 2"/>
          <p:cNvSpPr>
            <a:spLocks noGrp="1"/>
          </p:cNvSpPr>
          <p:nvPr>
            <p:ph idx="1"/>
          </p:nvPr>
        </p:nvSpPr>
        <p:spPr/>
        <p:txBody>
          <a:bodyPr>
            <a:noAutofit/>
          </a:bodyPr>
          <a:lstStyle/>
          <a:p>
            <a:pPr marL="338328" indent="-347472">
              <a:buFont typeface="Arial" pitchFamily="28" charset="0"/>
              <a:buChar char="•"/>
              <a:defRPr/>
            </a:pPr>
            <a:r>
              <a:rPr lang="en-US" sz="2800" dirty="0"/>
              <a:t>OWL 1 had strings and integers at least, and poorly defined behavior for additional </a:t>
            </a:r>
            <a:r>
              <a:rPr lang="en-US" sz="2800" dirty="0" err="1"/>
              <a:t>datatypes</a:t>
            </a:r>
            <a:endParaRPr lang="en-US" sz="2800" dirty="0"/>
          </a:p>
          <a:p>
            <a:pPr marL="338328" indent="-347472">
              <a:buFont typeface="Arial" pitchFamily="28" charset="0"/>
              <a:buChar char="•"/>
              <a:defRPr/>
            </a:pPr>
            <a:r>
              <a:rPr lang="en-US" sz="2800" dirty="0"/>
              <a:t>OWL 2 has a wider variety of types with well defined behavior: floats, doubles, dates, decimal, real, rational</a:t>
            </a:r>
          </a:p>
          <a:p>
            <a:pPr marL="338328" indent="-347472">
              <a:buFont typeface="Arial" pitchFamily="28" charset="0"/>
              <a:buChar char="•"/>
              <a:defRPr/>
            </a:pPr>
            <a:r>
              <a:rPr lang="en-US" sz="2800" dirty="0"/>
              <a:t>OWL 2 allows extension, by restriction, of </a:t>
            </a:r>
            <a:r>
              <a:rPr lang="en-US" sz="2800" dirty="0" err="1"/>
              <a:t>datatypes</a:t>
            </a:r>
            <a:r>
              <a:rPr lang="en-US" sz="2800" dirty="0"/>
              <a:t>, e.g. integers &lt; 3, strings that match regular </a:t>
            </a:r>
            <a:r>
              <a:rPr lang="en-US" sz="2800" dirty="0" err="1"/>
              <a:t>expresion</a:t>
            </a:r>
            <a:r>
              <a:rPr lang="en-US" sz="2800" dirty="0"/>
              <a:t> “OBI_.*”</a:t>
            </a:r>
            <a:r>
              <a:rPr lang="en-US" sz="2800" dirty="0" smtClean="0"/>
              <a:t>.</a:t>
            </a:r>
            <a:endParaRPr lang="en-US" sz="2800" dirty="0"/>
          </a:p>
        </p:txBody>
      </p:sp>
    </p:spTree>
    <p:extLst>
      <p:ext uri="{BB962C8B-B14F-4D97-AF65-F5344CB8AC3E}">
        <p14:creationId xmlns:p14="http://schemas.microsoft.com/office/powerpoint/2010/main" val="1829351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Profiles</a:t>
            </a:r>
          </a:p>
        </p:txBody>
      </p:sp>
      <p:sp>
        <p:nvSpPr>
          <p:cNvPr id="3" name="Content Placeholder 2"/>
          <p:cNvSpPr>
            <a:spLocks noGrp="1"/>
          </p:cNvSpPr>
          <p:nvPr>
            <p:ph idx="1"/>
          </p:nvPr>
        </p:nvSpPr>
        <p:spPr/>
        <p:txBody>
          <a:bodyPr>
            <a:normAutofit lnSpcReduction="10000"/>
          </a:bodyPr>
          <a:lstStyle/>
          <a:p>
            <a:pPr marL="338328" indent="-347472">
              <a:buFont typeface="Arial" pitchFamily="28" charset="0"/>
              <a:buChar char="•"/>
              <a:defRPr/>
            </a:pPr>
            <a:r>
              <a:rPr lang="en-US"/>
              <a:t>Profiles are subsets of the language with different computational properties</a:t>
            </a:r>
          </a:p>
          <a:p>
            <a:pPr marL="338328" indent="-347472">
              <a:buFont typeface="Arial" pitchFamily="28" charset="0"/>
              <a:buChar char="•"/>
              <a:defRPr/>
            </a:pPr>
            <a:r>
              <a:rPr lang="en-US"/>
              <a:t>OWL EL – Drops disjunction, negation, universal quantification (+ some more). Gains polynomical classification time.</a:t>
            </a:r>
          </a:p>
          <a:p>
            <a:pPr marL="338328" indent="-347472">
              <a:buFont typeface="Arial" pitchFamily="28" charset="0"/>
              <a:buChar char="•"/>
              <a:defRPr/>
            </a:pPr>
            <a:r>
              <a:rPr lang="en-US"/>
              <a:t>OWL QL – Drops disjunction, universal quantification, enumerated classes. Restricts where existentials and negation can occur (+ some more). Gains ability to work with instance data stored natively in a relational database by translation of main operations to SQL</a:t>
            </a:r>
          </a:p>
          <a:p>
            <a:pPr marL="338328" indent="-347472">
              <a:buFont typeface="Arial" pitchFamily="28" charset="0"/>
              <a:buChar char="•"/>
              <a:defRPr/>
            </a:pPr>
            <a:endParaRPr lang="en-US"/>
          </a:p>
        </p:txBody>
      </p:sp>
    </p:spTree>
    <p:extLst>
      <p:ext uri="{BB962C8B-B14F-4D97-AF65-F5344CB8AC3E}">
        <p14:creationId xmlns:p14="http://schemas.microsoft.com/office/powerpoint/2010/main" val="2562385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Profiles</a:t>
            </a:r>
          </a:p>
        </p:txBody>
      </p:sp>
      <p:sp>
        <p:nvSpPr>
          <p:cNvPr id="3" name="Content Placeholder 2"/>
          <p:cNvSpPr>
            <a:spLocks noGrp="1"/>
          </p:cNvSpPr>
          <p:nvPr>
            <p:ph idx="1"/>
          </p:nvPr>
        </p:nvSpPr>
        <p:spPr/>
        <p:txBody>
          <a:bodyPr/>
          <a:lstStyle/>
          <a:p>
            <a:pPr marL="338328" indent="-347472">
              <a:buFont typeface="Arial" pitchFamily="28" charset="0"/>
              <a:buChar char="•"/>
              <a:defRPr/>
            </a:pPr>
            <a:r>
              <a:rPr lang="en-US"/>
              <a:t>OWL-RL: Restricts expressiveness so that individuals not explicitly in the ontology can not be inferred. Gains the ability to compute ground entailments (those involving only individuals) by using a forward chaining rule system (but caveat datatype).</a:t>
            </a:r>
          </a:p>
          <a:p>
            <a:pPr marL="338328" indent="-347472">
              <a:buFont typeface="Arial" pitchFamily="28" charset="0"/>
              <a:buChar char="•"/>
              <a:defRPr/>
            </a:pPr>
            <a:r>
              <a:rPr lang="en-US"/>
              <a:t>The rules applied to unconstrained RDF graphs give correct, but incomplete, results.</a:t>
            </a:r>
          </a:p>
        </p:txBody>
      </p:sp>
    </p:spTree>
    <p:extLst>
      <p:ext uri="{BB962C8B-B14F-4D97-AF65-F5344CB8AC3E}">
        <p14:creationId xmlns:p14="http://schemas.microsoft.com/office/powerpoint/2010/main" val="2967125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38328" indent="-347472">
              <a:buFont typeface="Arial" pitchFamily="28" charset="0"/>
              <a:buChar char="•"/>
              <a:defRPr/>
            </a:pPr>
            <a:r>
              <a:rPr lang="en-US" sz="3200" dirty="0"/>
              <a:t>Cycles</a:t>
            </a:r>
          </a:p>
          <a:p>
            <a:pPr marL="338328" indent="-347472">
              <a:buFont typeface="Arial" pitchFamily="28" charset="0"/>
              <a:buChar char="•"/>
              <a:defRPr/>
            </a:pPr>
            <a:r>
              <a:rPr lang="en-US" sz="3200" dirty="0"/>
              <a:t>Temporal Reasoning</a:t>
            </a:r>
          </a:p>
          <a:p>
            <a:pPr marL="338328" indent="-347472">
              <a:buFont typeface="Arial" pitchFamily="28" charset="0"/>
              <a:buChar char="•"/>
              <a:defRPr/>
            </a:pPr>
            <a:r>
              <a:rPr lang="en-US" sz="3200" dirty="0" smtClean="0"/>
              <a:t>Query (other than querying instances of a class)</a:t>
            </a:r>
            <a:endParaRPr lang="en-US" sz="3200" dirty="0"/>
          </a:p>
        </p:txBody>
      </p:sp>
      <p:sp>
        <p:nvSpPr>
          <p:cNvPr id="4" name="Title 3"/>
          <p:cNvSpPr>
            <a:spLocks noGrp="1"/>
          </p:cNvSpPr>
          <p:nvPr>
            <p:ph type="title"/>
          </p:nvPr>
        </p:nvSpPr>
        <p:spPr>
          <a:xfrm>
            <a:off x="564840" y="456634"/>
            <a:ext cx="8442251" cy="868362"/>
          </a:xfrm>
        </p:spPr>
        <p:txBody>
          <a:bodyPr/>
          <a:lstStyle/>
          <a:p>
            <a:r>
              <a:rPr lang="en-US" dirty="0" smtClean="0"/>
              <a:t>Some things OWL can’t compute</a:t>
            </a:r>
            <a:endParaRPr lang="en-US" dirty="0"/>
          </a:p>
        </p:txBody>
      </p:sp>
    </p:spTree>
    <p:extLst>
      <p:ext uri="{BB962C8B-B14F-4D97-AF65-F5344CB8AC3E}">
        <p14:creationId xmlns:p14="http://schemas.microsoft.com/office/powerpoint/2010/main" val="486507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Cycles</a:t>
            </a:r>
          </a:p>
        </p:txBody>
      </p:sp>
      <p:pic>
        <p:nvPicPr>
          <p:cNvPr id="7" name="Content Placeholder 6" descr="cycle.eps"/>
          <p:cNvPicPr>
            <a:picLocks noGrp="1" noChangeAspect="1"/>
          </p:cNvPicPr>
          <p:nvPr>
            <p:ph idx="1"/>
          </p:nvPr>
        </p:nvPicPr>
        <p:blipFill>
          <a:blip r:embed="rId2"/>
          <a:srcRect l="-1348" r="-1348"/>
          <a:stretch>
            <a:fillRect/>
          </a:stretch>
        </p:blipFill>
        <p:spPr>
          <a:xfrm>
            <a:off x="457200" y="1973879"/>
            <a:ext cx="7772400" cy="4274521"/>
          </a:xfrm>
        </p:spPr>
      </p:pic>
      <p:sp>
        <p:nvSpPr>
          <p:cNvPr id="9" name="TextBox 8"/>
          <p:cNvSpPr txBox="1"/>
          <p:nvPr/>
        </p:nvSpPr>
        <p:spPr>
          <a:xfrm>
            <a:off x="838200" y="1371600"/>
            <a:ext cx="7239000" cy="646331"/>
          </a:xfrm>
          <a:prstGeom prst="rect">
            <a:avLst/>
          </a:prstGeom>
          <a:noFill/>
        </p:spPr>
        <p:txBody>
          <a:bodyPr wrap="square" rtlCol="0">
            <a:spAutoFit/>
          </a:bodyPr>
          <a:lstStyle/>
          <a:p>
            <a:r>
              <a:rPr lang="en-US"/>
              <a:t>Can’t express that there are only 3 entities connected in a cycle. Can’t differentially classify cycle from open.</a:t>
            </a:r>
          </a:p>
        </p:txBody>
      </p:sp>
    </p:spTree>
    <p:extLst>
      <p:ext uri="{BB962C8B-B14F-4D97-AF65-F5344CB8AC3E}">
        <p14:creationId xmlns:p14="http://schemas.microsoft.com/office/powerpoint/2010/main" val="44588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Cycles</a:t>
            </a:r>
          </a:p>
        </p:txBody>
      </p:sp>
      <p:sp>
        <p:nvSpPr>
          <p:cNvPr id="4" name="Content Placeholder 3"/>
          <p:cNvSpPr>
            <a:spLocks noGrp="1"/>
          </p:cNvSpPr>
          <p:nvPr>
            <p:ph idx="1"/>
          </p:nvPr>
        </p:nvSpPr>
        <p:spPr/>
        <p:txBody>
          <a:bodyPr/>
          <a:lstStyle/>
          <a:p>
            <a:pPr marL="0" indent="0">
              <a:buNone/>
            </a:pPr>
            <a:r>
              <a:rPr lang="en-US" dirty="0"/>
              <a:t>Can’t write a defined class expression that classifies these as rings</a:t>
            </a:r>
          </a:p>
        </p:txBody>
      </p:sp>
      <p:pic>
        <p:nvPicPr>
          <p:cNvPr id="5" name="Picture 4" descr="Benzene Resonance Structures.jpg"/>
          <p:cNvPicPr>
            <a:picLocks noChangeAspect="1"/>
          </p:cNvPicPr>
          <p:nvPr/>
        </p:nvPicPr>
        <p:blipFill>
          <a:blip r:embed="rId2"/>
          <a:stretch>
            <a:fillRect/>
          </a:stretch>
        </p:blipFill>
        <p:spPr>
          <a:xfrm>
            <a:off x="1905000" y="2832100"/>
            <a:ext cx="5461000" cy="2959100"/>
          </a:xfrm>
          <a:prstGeom prst="rect">
            <a:avLst/>
          </a:prstGeom>
        </p:spPr>
      </p:pic>
    </p:spTree>
    <p:extLst>
      <p:ext uri="{BB962C8B-B14F-4D97-AF65-F5344CB8AC3E}">
        <p14:creationId xmlns:p14="http://schemas.microsoft.com/office/powerpoint/2010/main" val="319399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12" y="503238"/>
            <a:ext cx="8447786" cy="868362"/>
          </a:xfrm>
        </p:spPr>
        <p:txBody>
          <a:bodyPr/>
          <a:lstStyle/>
          <a:p>
            <a:r>
              <a:rPr lang="en-US" dirty="0" smtClean="0"/>
              <a:t>Example of FOL – realizes relation</a:t>
            </a:r>
            <a:endParaRPr lang="en-US" dirty="0"/>
          </a:p>
        </p:txBody>
      </p:sp>
      <p:sp>
        <p:nvSpPr>
          <p:cNvPr id="4" name="TextBox 3"/>
          <p:cNvSpPr txBox="1"/>
          <p:nvPr/>
        </p:nvSpPr>
        <p:spPr>
          <a:xfrm>
            <a:off x="839310" y="1616032"/>
            <a:ext cx="7293869" cy="3046988"/>
          </a:xfrm>
          <a:prstGeom prst="rect">
            <a:avLst/>
          </a:prstGeom>
          <a:noFill/>
        </p:spPr>
        <p:txBody>
          <a:bodyPr wrap="square" rtlCol="0">
            <a:spAutoFit/>
          </a:bodyPr>
          <a:lstStyle/>
          <a:p>
            <a:r>
              <a:rPr lang="en-US" sz="2400" dirty="0" smtClean="0"/>
              <a:t>(forall (x y t)</a:t>
            </a:r>
          </a:p>
          <a:p>
            <a:r>
              <a:rPr lang="en-US" sz="2400" dirty="0" smtClean="0"/>
              <a:t>	(if (and (</a:t>
            </a:r>
            <a:r>
              <a:rPr lang="en-US" sz="2400" dirty="0" err="1" smtClean="0"/>
              <a:t>hasParticipantAt</a:t>
            </a:r>
            <a:r>
              <a:rPr lang="en-US" sz="2400" dirty="0" smtClean="0"/>
              <a:t> x y t)</a:t>
            </a:r>
          </a:p>
          <a:p>
            <a:r>
              <a:rPr lang="en-US" sz="2400" dirty="0" smtClean="0"/>
              <a:t>		 (</a:t>
            </a:r>
            <a:r>
              <a:rPr lang="en-US" sz="2400" dirty="0" err="1" smtClean="0"/>
              <a:t>SpecificallyDependentContinuant</a:t>
            </a:r>
            <a:r>
              <a:rPr lang="en-US" sz="2400" dirty="0" smtClean="0"/>
              <a:t> y)) </a:t>
            </a:r>
          </a:p>
          <a:p>
            <a:r>
              <a:rPr lang="en-US" sz="2400" dirty="0" smtClean="0"/>
              <a:t>	    (exists (z) </a:t>
            </a:r>
          </a:p>
          <a:p>
            <a:r>
              <a:rPr lang="en-US" sz="2400" dirty="0" smtClean="0"/>
              <a:t>		    (and (</a:t>
            </a:r>
            <a:r>
              <a:rPr lang="en-US" sz="2400" dirty="0" err="1" smtClean="0"/>
              <a:t>IndependentContinuant</a:t>
            </a:r>
            <a:r>
              <a:rPr lang="en-US" sz="2400" dirty="0" smtClean="0"/>
              <a:t> z)</a:t>
            </a:r>
          </a:p>
          <a:p>
            <a:r>
              <a:rPr lang="en-US" sz="2400" dirty="0" smtClean="0"/>
              <a:t>			 (not (</a:t>
            </a:r>
            <a:r>
              <a:rPr lang="en-US" sz="2400" dirty="0" err="1" smtClean="0"/>
              <a:t>SpatialRegion</a:t>
            </a:r>
            <a:r>
              <a:rPr lang="en-US" sz="2400" dirty="0" smtClean="0"/>
              <a:t> z))</a:t>
            </a:r>
          </a:p>
          <a:p>
            <a:r>
              <a:rPr lang="en-US" sz="2400" dirty="0" smtClean="0"/>
              <a:t>			 (</a:t>
            </a:r>
            <a:r>
              <a:rPr lang="en-US" sz="2400" dirty="0" err="1" smtClean="0"/>
              <a:t>specificallyDependsOnAt</a:t>
            </a:r>
            <a:r>
              <a:rPr lang="en-US" sz="2400" dirty="0" smtClean="0"/>
              <a:t> x z t)</a:t>
            </a:r>
          </a:p>
          <a:p>
            <a:r>
              <a:rPr lang="en-US" sz="2400" dirty="0" smtClean="0"/>
              <a:t>			 (</a:t>
            </a:r>
            <a:r>
              <a:rPr lang="en-US" sz="2400" dirty="0" err="1" smtClean="0"/>
              <a:t>specificallyDependsOnAt</a:t>
            </a:r>
            <a:r>
              <a:rPr lang="en-US" sz="2400" dirty="0" smtClean="0"/>
              <a:t> y z t)))))</a:t>
            </a:r>
            <a:endParaRPr lang="en-US" sz="2400" dirty="0"/>
          </a:p>
        </p:txBody>
      </p:sp>
      <p:sp>
        <p:nvSpPr>
          <p:cNvPr id="5" name="TextBox 4"/>
          <p:cNvSpPr txBox="1"/>
          <p:nvPr/>
        </p:nvSpPr>
        <p:spPr>
          <a:xfrm>
            <a:off x="678591" y="4669318"/>
            <a:ext cx="7887358" cy="1754327"/>
          </a:xfrm>
          <a:prstGeom prst="rect">
            <a:avLst/>
          </a:prstGeom>
          <a:noFill/>
        </p:spPr>
        <p:txBody>
          <a:bodyPr wrap="square" rtlCol="0">
            <a:spAutoFit/>
          </a:bodyPr>
          <a:lstStyle/>
          <a:p>
            <a:r>
              <a:rPr lang="en-US" sz="3600" i="1" dirty="0" smtClean="0"/>
              <a:t>FOL is written as documentation, as well as in a computational format called Common Logic Interchange Format (CLIF)</a:t>
            </a:r>
            <a:endParaRPr lang="en-US" sz="3600" i="1" dirty="0"/>
          </a:p>
        </p:txBody>
      </p:sp>
    </p:spTree>
    <p:extLst>
      <p:ext uri="{BB962C8B-B14F-4D97-AF65-F5344CB8AC3E}">
        <p14:creationId xmlns:p14="http://schemas.microsoft.com/office/powerpoint/2010/main" val="1810132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Temporal Expression</a:t>
            </a:r>
          </a:p>
        </p:txBody>
      </p:sp>
      <p:sp>
        <p:nvSpPr>
          <p:cNvPr id="3" name="Content Placeholder 2"/>
          <p:cNvSpPr>
            <a:spLocks noGrp="1"/>
          </p:cNvSpPr>
          <p:nvPr>
            <p:ph idx="1"/>
          </p:nvPr>
        </p:nvSpPr>
        <p:spPr>
          <a:xfrm>
            <a:off x="914400" y="1572024"/>
            <a:ext cx="7313613" cy="4056062"/>
          </a:xfrm>
        </p:spPr>
        <p:txBody>
          <a:bodyPr>
            <a:noAutofit/>
          </a:bodyPr>
          <a:lstStyle/>
          <a:p>
            <a:pPr marL="338328" indent="-347472">
              <a:buFont typeface="Arial" pitchFamily="28" charset="0"/>
              <a:buChar char="•"/>
              <a:defRPr/>
            </a:pPr>
            <a:r>
              <a:rPr lang="en-US" dirty="0"/>
              <a:t>We can express time in many ways. For example, using annotations.</a:t>
            </a:r>
          </a:p>
          <a:p>
            <a:pPr marL="338328" indent="-347472">
              <a:buFont typeface="Arial" pitchFamily="28" charset="0"/>
              <a:buChar char="•"/>
              <a:defRPr/>
            </a:pPr>
            <a:r>
              <a:rPr lang="en-US" dirty="0" err="1"/>
              <a:t>PropertyAssertion</a:t>
            </a:r>
            <a:r>
              <a:rPr lang="en-US" dirty="0"/>
              <a:t>(</a:t>
            </a:r>
            <a:br>
              <a:rPr lang="en-US" dirty="0"/>
            </a:br>
            <a:r>
              <a:rPr lang="en-US" dirty="0"/>
              <a:t>     Annotation(during interval1)</a:t>
            </a:r>
            <a:br>
              <a:rPr lang="en-US" dirty="0"/>
            </a:br>
            <a:r>
              <a:rPr lang="en-US" dirty="0"/>
              <a:t>     part_of A B)</a:t>
            </a:r>
          </a:p>
          <a:p>
            <a:pPr marL="338328" indent="-347472">
              <a:buFont typeface="Arial" pitchFamily="28" charset="0"/>
              <a:buChar char="•"/>
              <a:defRPr/>
            </a:pPr>
            <a:r>
              <a:rPr lang="en-US" dirty="0"/>
              <a:t>But the annotation carries no semantics. If we have </a:t>
            </a:r>
          </a:p>
          <a:p>
            <a:pPr marL="338328" indent="-347472">
              <a:buFont typeface="Arial" pitchFamily="28" charset="0"/>
              <a:buChar char="•"/>
              <a:defRPr/>
            </a:pPr>
            <a:r>
              <a:rPr lang="en-US" dirty="0" err="1"/>
              <a:t>PropertyAssertion</a:t>
            </a:r>
            <a:r>
              <a:rPr lang="en-US" dirty="0"/>
              <a:t>(</a:t>
            </a:r>
            <a:br>
              <a:rPr lang="en-US" dirty="0"/>
            </a:br>
            <a:r>
              <a:rPr lang="en-US" dirty="0"/>
              <a:t>     Annotation(during interval2)</a:t>
            </a:r>
            <a:br>
              <a:rPr lang="en-US" dirty="0"/>
            </a:br>
            <a:r>
              <a:rPr lang="en-US" dirty="0"/>
              <a:t>     part_of B C)</a:t>
            </a:r>
          </a:p>
          <a:p>
            <a:pPr marL="338328" indent="-347472">
              <a:buFont typeface="Arial" pitchFamily="28" charset="0"/>
              <a:buChar char="•"/>
              <a:defRPr/>
            </a:pPr>
            <a:r>
              <a:rPr lang="en-US" dirty="0"/>
              <a:t>Reasoner will conclude that A part_of C even if interval1 and interval2 don’t overlap </a:t>
            </a:r>
          </a:p>
          <a:p>
            <a:pPr marL="338328" indent="-347472">
              <a:buFont typeface="Arial" pitchFamily="28" charset="0"/>
              <a:buChar char="•"/>
              <a:defRPr/>
            </a:pPr>
            <a:endParaRPr lang="en-US" dirty="0"/>
          </a:p>
        </p:txBody>
      </p:sp>
    </p:spTree>
    <p:extLst>
      <p:ext uri="{BB962C8B-B14F-4D97-AF65-F5344CB8AC3E}">
        <p14:creationId xmlns:p14="http://schemas.microsoft.com/office/powerpoint/2010/main" val="2976176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Temporal Reasoning</a:t>
            </a:r>
          </a:p>
        </p:txBody>
      </p:sp>
      <p:sp>
        <p:nvSpPr>
          <p:cNvPr id="3" name="Content Placeholder 2"/>
          <p:cNvSpPr>
            <a:spLocks noGrp="1"/>
          </p:cNvSpPr>
          <p:nvPr>
            <p:ph idx="1"/>
          </p:nvPr>
        </p:nvSpPr>
        <p:spPr/>
        <p:txBody>
          <a:bodyPr>
            <a:normAutofit/>
          </a:bodyPr>
          <a:lstStyle/>
          <a:p>
            <a:pPr marL="0" indent="0">
              <a:buNone/>
              <a:defRPr/>
            </a:pPr>
            <a:r>
              <a:rPr lang="en-US" sz="2800" dirty="0"/>
              <a:t>What do we want to say? (relevant for biology)</a:t>
            </a:r>
          </a:p>
          <a:p>
            <a:pPr marL="338328" indent="-347472">
              <a:buFont typeface="Arial" pitchFamily="28" charset="0"/>
              <a:buNone/>
              <a:defRPr/>
            </a:pPr>
            <a:r>
              <a:rPr lang="en-US" sz="2800" dirty="0"/>
              <a:t>1) something exists only during an interval</a:t>
            </a:r>
          </a:p>
          <a:p>
            <a:pPr marL="338328" indent="-347472">
              <a:buFont typeface="Arial" pitchFamily="28" charset="0"/>
              <a:buNone/>
              <a:defRPr/>
            </a:pPr>
            <a:r>
              <a:rPr lang="en-US" sz="2800" dirty="0"/>
              <a:t>2) If A exists between t1, t2, and B exists between t3, t4, and we say there is some time that A part_of B, can we find an inconsistency if {t1, t2} doesn’t overlap {t3,t4}?</a:t>
            </a:r>
          </a:p>
        </p:txBody>
      </p:sp>
    </p:spTree>
    <p:extLst>
      <p:ext uri="{BB962C8B-B14F-4D97-AF65-F5344CB8AC3E}">
        <p14:creationId xmlns:p14="http://schemas.microsoft.com/office/powerpoint/2010/main" val="378366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38328" indent="-347472">
              <a:buFont typeface="Arial" pitchFamily="28" charset="0"/>
              <a:buChar char="•"/>
              <a:defRPr/>
            </a:pPr>
            <a:endParaRPr lang="en-US"/>
          </a:p>
        </p:txBody>
      </p:sp>
      <p:pic>
        <p:nvPicPr>
          <p:cNvPr id="28675" name="Picture 3"/>
          <p:cNvPicPr>
            <a:picLocks noChangeAspect="1"/>
          </p:cNvPicPr>
          <p:nvPr/>
        </p:nvPicPr>
        <p:blipFill>
          <a:blip r:embed="rId2"/>
          <a:srcRect/>
          <a:stretch>
            <a:fillRect/>
          </a:stretch>
        </p:blipFill>
        <p:spPr bwMode="auto">
          <a:xfrm>
            <a:off x="277813" y="555625"/>
            <a:ext cx="8561387" cy="5616575"/>
          </a:xfrm>
          <a:prstGeom prst="rect">
            <a:avLst/>
          </a:prstGeom>
          <a:noFill/>
          <a:ln w="9525">
            <a:noFill/>
            <a:miter lim="800000"/>
            <a:headEnd/>
            <a:tailEnd/>
          </a:ln>
        </p:spPr>
      </p:pic>
    </p:spTree>
    <p:extLst>
      <p:ext uri="{BB962C8B-B14F-4D97-AF65-F5344CB8AC3E}">
        <p14:creationId xmlns:p14="http://schemas.microsoft.com/office/powerpoint/2010/main" val="914850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457200"/>
            <a:ext cx="8229600" cy="1143000"/>
          </a:xfrm>
        </p:spPr>
        <p:txBody>
          <a:bodyPr>
            <a:normAutofit fontScale="90000"/>
          </a:bodyPr>
          <a:lstStyle/>
          <a:p>
            <a:pPr>
              <a:defRPr/>
            </a:pPr>
            <a:r>
              <a:rPr lang="en-US" sz="4400"/>
              <a:t>From English to OWL:</a:t>
            </a:r>
            <a:br>
              <a:rPr lang="en-US" sz="4400"/>
            </a:br>
            <a:r>
              <a:rPr lang="en-US" sz="4400"/>
              <a:t>Words mix up functions and objects</a:t>
            </a:r>
            <a:endParaRPr lang="en-US" sz="6000"/>
          </a:p>
        </p:txBody>
      </p:sp>
      <p:sp>
        <p:nvSpPr>
          <p:cNvPr id="59395" name="Rectangle 3"/>
          <p:cNvSpPr>
            <a:spLocks noGrp="1" noChangeArrowheads="1"/>
          </p:cNvSpPr>
          <p:nvPr>
            <p:ph type="body" idx="1"/>
          </p:nvPr>
        </p:nvSpPr>
        <p:spPr>
          <a:xfrm>
            <a:off x="457200" y="1905000"/>
            <a:ext cx="8229600" cy="3810000"/>
          </a:xfrm>
        </p:spPr>
        <p:txBody>
          <a:bodyPr/>
          <a:lstStyle/>
          <a:p>
            <a:pPr>
              <a:lnSpc>
                <a:spcPct val="90000"/>
              </a:lnSpc>
              <a:buFont typeface="Arial"/>
              <a:buChar char="•"/>
              <a:defRPr/>
            </a:pPr>
            <a:r>
              <a:rPr lang="en-US" sz="3100"/>
              <a:t>Ligand</a:t>
            </a:r>
          </a:p>
          <a:p>
            <a:pPr>
              <a:lnSpc>
                <a:spcPct val="90000"/>
              </a:lnSpc>
              <a:buFont typeface="Arial"/>
              <a:buChar char="•"/>
              <a:defRPr/>
            </a:pPr>
            <a:r>
              <a:rPr lang="en-US" sz="3100"/>
              <a:t>Neurotransmitter</a:t>
            </a:r>
          </a:p>
          <a:p>
            <a:pPr>
              <a:lnSpc>
                <a:spcPct val="90000"/>
              </a:lnSpc>
              <a:buFont typeface="Arial"/>
              <a:buChar char="•"/>
              <a:defRPr/>
            </a:pPr>
            <a:r>
              <a:rPr lang="en-US" sz="3100"/>
              <a:t>Hormone</a:t>
            </a:r>
          </a:p>
          <a:p>
            <a:pPr>
              <a:lnSpc>
                <a:spcPct val="90000"/>
              </a:lnSpc>
              <a:buFont typeface="Arial"/>
              <a:buChar char="•"/>
              <a:defRPr/>
            </a:pPr>
            <a:r>
              <a:rPr lang="en-US" sz="3100"/>
              <a:t>Peptide</a:t>
            </a:r>
          </a:p>
          <a:p>
            <a:pPr>
              <a:lnSpc>
                <a:spcPct val="90000"/>
              </a:lnSpc>
              <a:buFontTx/>
              <a:buNone/>
              <a:defRPr/>
            </a:pPr>
            <a:endParaRPr lang="en-US" sz="3100"/>
          </a:p>
          <a:p>
            <a:pPr lvl="4">
              <a:lnSpc>
                <a:spcPct val="90000"/>
              </a:lnSpc>
              <a:buFontTx/>
              <a:buNone/>
              <a:defRPr/>
            </a:pPr>
            <a:r>
              <a:rPr lang="en-US" sz="3200" i="1">
                <a:solidFill>
                  <a:srgbClr val="FF1919"/>
                </a:solidFill>
              </a:rPr>
              <a:t>Looking for peptides?</a:t>
            </a:r>
            <a:endParaRPr lang="en-US"/>
          </a:p>
        </p:txBody>
      </p:sp>
    </p:spTree>
    <p:extLst>
      <p:ext uri="{BB962C8B-B14F-4D97-AF65-F5344CB8AC3E}">
        <p14:creationId xmlns:p14="http://schemas.microsoft.com/office/powerpoint/2010/main" val="207674582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9600" y="685800"/>
            <a:ext cx="7620000" cy="1066800"/>
          </a:xfrm>
        </p:spPr>
        <p:txBody>
          <a:bodyPr>
            <a:noAutofit/>
          </a:bodyPr>
          <a:lstStyle/>
          <a:p>
            <a:pPr>
              <a:defRPr/>
            </a:pPr>
            <a:r>
              <a:rPr lang="en-US" sz="3600" smtClean="0"/>
              <a:t>Connect words to their corresponding entities in the world</a:t>
            </a:r>
            <a:endParaRPr lang="en-US" sz="4800" smtClean="0"/>
          </a:p>
        </p:txBody>
      </p:sp>
      <p:sp>
        <p:nvSpPr>
          <p:cNvPr id="61443" name="Rectangle 3"/>
          <p:cNvSpPr>
            <a:spLocks noGrp="1" noChangeArrowheads="1"/>
          </p:cNvSpPr>
          <p:nvPr>
            <p:ph type="body" idx="1"/>
          </p:nvPr>
        </p:nvSpPr>
        <p:spPr>
          <a:xfrm>
            <a:off x="609600" y="1752600"/>
            <a:ext cx="7848600" cy="4191000"/>
          </a:xfrm>
        </p:spPr>
        <p:txBody>
          <a:bodyPr>
            <a:normAutofit lnSpcReduction="10000"/>
          </a:bodyPr>
          <a:lstStyle/>
          <a:p>
            <a:pPr>
              <a:lnSpc>
                <a:spcPct val="90000"/>
              </a:lnSpc>
              <a:buFont typeface="Arial" pitchFamily="31" charset="0"/>
              <a:buChar char="•"/>
              <a:defRPr/>
            </a:pPr>
            <a:r>
              <a:rPr lang="en-US" sz="2800" i="1"/>
              <a:t>PeptideReceptorLigand </a:t>
            </a:r>
            <a:r>
              <a:rPr lang="en-US" sz="2800"/>
              <a:t>- </a:t>
            </a:r>
            <a:r>
              <a:rPr lang="en-US" sz="2800" b="1">
                <a:solidFill>
                  <a:schemeClr val="accent2"/>
                </a:solidFill>
              </a:rPr>
              <a:t>A peptide</a:t>
            </a:r>
            <a:r>
              <a:rPr lang="en-US" sz="2800"/>
              <a:t> that has a function which makes it able to bind to a receptor</a:t>
            </a:r>
          </a:p>
          <a:p>
            <a:pPr>
              <a:lnSpc>
                <a:spcPct val="90000"/>
              </a:lnSpc>
              <a:buFont typeface="Arial" pitchFamily="31" charset="0"/>
              <a:buChar char="•"/>
              <a:defRPr/>
            </a:pPr>
            <a:r>
              <a:rPr lang="en-US" sz="2800" i="1"/>
              <a:t>PeptideNeurotransmitter </a:t>
            </a:r>
            <a:r>
              <a:rPr lang="en-US" sz="2800"/>
              <a:t>- </a:t>
            </a:r>
            <a:r>
              <a:rPr lang="en-US" sz="2800" b="1">
                <a:solidFill>
                  <a:schemeClr val="accent2"/>
                </a:solidFill>
              </a:rPr>
              <a:t>A peptide</a:t>
            </a:r>
            <a:r>
              <a:rPr lang="en-US" sz="2800"/>
              <a:t> expressed in a neuron that has a function which makes it able to regulate another neuron</a:t>
            </a:r>
          </a:p>
          <a:p>
            <a:pPr>
              <a:lnSpc>
                <a:spcPct val="90000"/>
              </a:lnSpc>
              <a:buFont typeface="Arial" pitchFamily="31" charset="0"/>
              <a:buChar char="•"/>
              <a:defRPr/>
            </a:pPr>
            <a:r>
              <a:rPr lang="en-US" sz="2800" i="1"/>
              <a:t>PeptideHormone </a:t>
            </a:r>
            <a:r>
              <a:rPr lang="en-US" sz="2800"/>
              <a:t>- </a:t>
            </a:r>
            <a:r>
              <a:rPr lang="en-US" sz="2800" b="1">
                <a:solidFill>
                  <a:schemeClr val="accent2"/>
                </a:solidFill>
              </a:rPr>
              <a:t>A peptide</a:t>
            </a:r>
            <a:r>
              <a:rPr lang="en-US" sz="2800"/>
              <a:t> that produced in one organ and having an regulatory effect in another.</a:t>
            </a:r>
          </a:p>
          <a:p>
            <a:pPr>
              <a:lnSpc>
                <a:spcPct val="90000"/>
              </a:lnSpc>
              <a:buFont typeface="Arial" pitchFamily="31" charset="0"/>
              <a:buChar char="•"/>
              <a:defRPr/>
            </a:pPr>
            <a:r>
              <a:rPr lang="en-US" sz="2800" b="1" i="1">
                <a:solidFill>
                  <a:schemeClr val="accent2"/>
                </a:solidFill>
              </a:rPr>
              <a:t>Peptide</a:t>
            </a:r>
            <a:r>
              <a:rPr lang="en-US" sz="2800" i="1"/>
              <a:t> </a:t>
            </a:r>
            <a:r>
              <a:rPr lang="en-US" sz="2800"/>
              <a:t>- A “short” polymer of amino acids</a:t>
            </a:r>
          </a:p>
          <a:p>
            <a:pPr lvl="4">
              <a:lnSpc>
                <a:spcPct val="90000"/>
              </a:lnSpc>
              <a:buFontTx/>
              <a:buNone/>
              <a:defRPr/>
            </a:pPr>
            <a:r>
              <a:rPr lang="en-US" sz="3200" i="1">
                <a:solidFill>
                  <a:srgbClr val="FF1919"/>
                </a:solidFill>
              </a:rPr>
              <a:t>Looking for peptides?</a:t>
            </a:r>
            <a:endParaRPr lang="en-US"/>
          </a:p>
        </p:txBody>
      </p:sp>
    </p:spTree>
    <p:extLst>
      <p:ext uri="{BB962C8B-B14F-4D97-AF65-F5344CB8AC3E}">
        <p14:creationId xmlns:p14="http://schemas.microsoft.com/office/powerpoint/2010/main" val="57753803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304800"/>
            <a:ext cx="7772400" cy="1143000"/>
          </a:xfrm>
        </p:spPr>
        <p:txBody>
          <a:bodyPr>
            <a:normAutofit fontScale="90000"/>
          </a:bodyPr>
          <a:lstStyle/>
          <a:p>
            <a:pPr>
              <a:defRPr/>
            </a:pPr>
            <a:r>
              <a:rPr lang="en-US"/>
              <a:t>Peptides from CHEBI</a:t>
            </a:r>
            <a:br>
              <a:rPr lang="en-US"/>
            </a:br>
            <a:r>
              <a:rPr lang="en-US" sz="2400"/>
              <a:t>Chemical Entities of Biological Interest</a:t>
            </a:r>
            <a:endParaRPr lang="en-US"/>
          </a:p>
        </p:txBody>
      </p:sp>
      <p:pic>
        <p:nvPicPr>
          <p:cNvPr id="90115" name="Picture 3"/>
          <p:cNvPicPr>
            <a:picLocks noChangeAspect="1" noChangeArrowheads="1"/>
          </p:cNvPicPr>
          <p:nvPr/>
        </p:nvPicPr>
        <p:blipFill>
          <a:blip r:embed="rId3"/>
          <a:srcRect/>
          <a:stretch>
            <a:fillRect/>
          </a:stretch>
        </p:blipFill>
        <p:spPr bwMode="auto">
          <a:xfrm>
            <a:off x="2895600" y="1524000"/>
            <a:ext cx="3200400" cy="4033838"/>
          </a:xfrm>
          <a:prstGeom prst="rect">
            <a:avLst/>
          </a:prstGeom>
          <a:noFill/>
          <a:ln w="9525">
            <a:noFill/>
            <a:miter lim="800000"/>
            <a:headEnd/>
            <a:tailEnd/>
          </a:ln>
        </p:spPr>
      </p:pic>
    </p:spTree>
    <p:extLst>
      <p:ext uri="{BB962C8B-B14F-4D97-AF65-F5344CB8AC3E}">
        <p14:creationId xmlns:p14="http://schemas.microsoft.com/office/powerpoint/2010/main" val="8021182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09600" y="381000"/>
            <a:ext cx="7772400" cy="1143000"/>
          </a:xfrm>
        </p:spPr>
        <p:txBody>
          <a:bodyPr/>
          <a:lstStyle/>
          <a:p>
            <a:pPr>
              <a:defRPr/>
            </a:pPr>
            <a:r>
              <a:rPr lang="en-US" sz="3200" i="1"/>
              <a:t>Hormone Activity</a:t>
            </a:r>
            <a:r>
              <a:rPr lang="en-US" sz="3200"/>
              <a:t> from </a:t>
            </a:r>
            <a:br>
              <a:rPr lang="en-US" sz="3200"/>
            </a:br>
            <a:r>
              <a:rPr lang="en-US" sz="3200"/>
              <a:t>GO Molecular Function</a:t>
            </a:r>
            <a:endParaRPr lang="en-US"/>
          </a:p>
        </p:txBody>
      </p:sp>
      <p:sp>
        <p:nvSpPr>
          <p:cNvPr id="92163" name="Line 3"/>
          <p:cNvSpPr>
            <a:spLocks noChangeShapeType="1"/>
          </p:cNvSpPr>
          <p:nvPr/>
        </p:nvSpPr>
        <p:spPr bwMode="auto">
          <a:xfrm>
            <a:off x="762000" y="3200400"/>
            <a:ext cx="0" cy="0"/>
          </a:xfrm>
          <a:prstGeom prst="line">
            <a:avLst/>
          </a:prstGeom>
          <a:noFill/>
          <a:ln w="9525">
            <a:solidFill>
              <a:schemeClr val="tx1"/>
            </a:solidFill>
            <a:round/>
            <a:headEnd/>
            <a:tailEnd/>
          </a:ln>
        </p:spPr>
        <p:txBody>
          <a:bodyPr wrap="none" lIns="91430" tIns="45716" rIns="91430" bIns="45716" anchor="ctr">
            <a:prstTxWarp prst="textNoShape">
              <a:avLst/>
            </a:prstTxWarp>
          </a:bodyPr>
          <a:lstStyle/>
          <a:p>
            <a:endParaRPr lang="en-US"/>
          </a:p>
        </p:txBody>
      </p:sp>
      <p:pic>
        <p:nvPicPr>
          <p:cNvPr id="92164" name="Picture 4"/>
          <p:cNvPicPr>
            <a:picLocks noChangeArrowheads="1"/>
          </p:cNvPicPr>
          <p:nvPr/>
        </p:nvPicPr>
        <p:blipFill>
          <a:blip r:embed="rId3"/>
          <a:srcRect/>
          <a:stretch>
            <a:fillRect/>
          </a:stretch>
        </p:blipFill>
        <p:spPr bwMode="auto">
          <a:xfrm>
            <a:off x="571500" y="1595439"/>
            <a:ext cx="8115300" cy="4271962"/>
          </a:xfrm>
          <a:prstGeom prst="rect">
            <a:avLst/>
          </a:prstGeom>
          <a:noFill/>
          <a:ln w="9525">
            <a:noFill/>
            <a:miter lim="800000"/>
            <a:headEnd/>
            <a:tailEnd/>
          </a:ln>
        </p:spPr>
      </p:pic>
    </p:spTree>
    <p:extLst>
      <p:ext uri="{BB962C8B-B14F-4D97-AF65-F5344CB8AC3E}">
        <p14:creationId xmlns:p14="http://schemas.microsoft.com/office/powerpoint/2010/main" val="152388110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4"/>
          <p:cNvPicPr>
            <a:picLocks noChangeAspect="1" noChangeArrowheads="1"/>
          </p:cNvPicPr>
          <p:nvPr/>
        </p:nvPicPr>
        <p:blipFill>
          <a:blip r:embed="rId3"/>
          <a:srcRect/>
          <a:stretch>
            <a:fillRect/>
          </a:stretch>
        </p:blipFill>
        <p:spPr bwMode="auto">
          <a:xfrm>
            <a:off x="685802" y="569915"/>
            <a:ext cx="7751763" cy="5373687"/>
          </a:xfrm>
          <a:prstGeom prst="rect">
            <a:avLst/>
          </a:prstGeom>
          <a:noFill/>
          <a:ln w="9525">
            <a:noFill/>
            <a:miter lim="800000"/>
            <a:headEnd/>
            <a:tailEnd/>
          </a:ln>
        </p:spPr>
      </p:pic>
    </p:spTree>
    <p:extLst>
      <p:ext uri="{BB962C8B-B14F-4D97-AF65-F5344CB8AC3E}">
        <p14:creationId xmlns:p14="http://schemas.microsoft.com/office/powerpoint/2010/main" val="948223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76200" y="533400"/>
            <a:ext cx="8915400" cy="609600"/>
          </a:xfrm>
        </p:spPr>
        <p:txBody>
          <a:bodyPr wrap="square" numCol="1" anchorCtr="0" compatLnSpc="1">
            <a:prstTxWarp prst="textNoShape">
              <a:avLst/>
            </a:prstTxWarp>
            <a:noAutofit/>
          </a:bodyPr>
          <a:lstStyle/>
          <a:p>
            <a:pPr>
              <a:defRPr/>
            </a:pPr>
            <a:r>
              <a:rPr lang="en-US" smtClean="0"/>
              <a:t>From English to OWL</a:t>
            </a:r>
          </a:p>
        </p:txBody>
      </p:sp>
      <p:sp>
        <p:nvSpPr>
          <p:cNvPr id="328707" name="Rectangle 3"/>
          <p:cNvSpPr>
            <a:spLocks noGrp="1" noChangeArrowheads="1"/>
          </p:cNvSpPr>
          <p:nvPr>
            <p:ph type="body" idx="1"/>
          </p:nvPr>
        </p:nvSpPr>
        <p:spPr>
          <a:xfrm>
            <a:off x="685800" y="1295400"/>
            <a:ext cx="7772400" cy="914400"/>
          </a:xfrm>
        </p:spPr>
        <p:txBody>
          <a:bodyPr/>
          <a:lstStyle/>
          <a:p>
            <a:pPr fontAlgn="auto">
              <a:spcAft>
                <a:spcPts val="0"/>
              </a:spcAft>
              <a:buFont typeface="Arial"/>
              <a:buChar char="•"/>
              <a:defRPr/>
            </a:pPr>
            <a:r>
              <a:rPr lang="en-US" sz="2400" b="1" i="1" u="sng" dirty="0">
                <a:solidFill>
                  <a:srgbClr val="8C1185"/>
                </a:solidFill>
                <a:ea typeface="+mn-ea"/>
                <a:cs typeface="+mn-cs"/>
              </a:rPr>
              <a:t>ALL</a:t>
            </a:r>
            <a:r>
              <a:rPr lang="en-US" sz="2400" b="1" i="1" dirty="0">
                <a:ea typeface="+mn-ea"/>
                <a:cs typeface="+mn-cs"/>
              </a:rPr>
              <a:t> instances of </a:t>
            </a:r>
            <a:r>
              <a:rPr lang="en-US" sz="2400" b="1" i="1" dirty="0" err="1">
                <a:solidFill>
                  <a:srgbClr val="A30D30"/>
                </a:solidFill>
                <a:ea typeface="+mn-ea"/>
                <a:cs typeface="+mn-cs"/>
              </a:rPr>
              <a:t>PeptideHormone</a:t>
            </a:r>
            <a:r>
              <a:rPr lang="en-US" sz="2400" b="1" i="1" dirty="0">
                <a:ea typeface="+mn-ea"/>
                <a:cs typeface="+mn-cs"/>
              </a:rPr>
              <a:t> are an instance of </a:t>
            </a:r>
            <a:r>
              <a:rPr lang="en-US" sz="2400" b="1" i="1" dirty="0">
                <a:solidFill>
                  <a:srgbClr val="1A8C08"/>
                </a:solidFill>
                <a:ea typeface="+mn-ea"/>
                <a:cs typeface="+mn-cs"/>
              </a:rPr>
              <a:t>Peptide</a:t>
            </a:r>
            <a:r>
              <a:rPr lang="en-US" sz="2400" b="1" i="1" dirty="0">
                <a:ea typeface="+mn-ea"/>
                <a:cs typeface="+mn-cs"/>
              </a:rPr>
              <a:t> that </a:t>
            </a:r>
            <a:r>
              <a:rPr lang="en-US" sz="2400" b="1" i="1" dirty="0" err="1">
                <a:solidFill>
                  <a:schemeClr val="accent2"/>
                </a:solidFill>
                <a:ea typeface="+mn-ea"/>
                <a:cs typeface="+mn-cs"/>
              </a:rPr>
              <a:t>has_role</a:t>
            </a:r>
            <a:r>
              <a:rPr lang="en-US" sz="2400" b="1" i="1" dirty="0">
                <a:ea typeface="+mn-ea"/>
                <a:cs typeface="+mn-cs"/>
              </a:rPr>
              <a:t> </a:t>
            </a:r>
            <a:r>
              <a:rPr lang="en-US" sz="2400" b="1" i="1" u="sng" dirty="0">
                <a:solidFill>
                  <a:srgbClr val="8C1185"/>
                </a:solidFill>
                <a:ea typeface="+mn-ea"/>
                <a:cs typeface="+mn-cs"/>
              </a:rPr>
              <a:t>SOME</a:t>
            </a:r>
            <a:r>
              <a:rPr lang="en-US" sz="2400" b="1" i="1" dirty="0">
                <a:ea typeface="+mn-ea"/>
                <a:cs typeface="+mn-cs"/>
              </a:rPr>
              <a:t> instance of </a:t>
            </a:r>
            <a:r>
              <a:rPr lang="en-US" sz="2400" b="1" i="1" dirty="0" err="1">
                <a:solidFill>
                  <a:srgbClr val="1A8C08"/>
                </a:solidFill>
                <a:ea typeface="+mn-ea"/>
                <a:cs typeface="+mn-cs"/>
              </a:rPr>
              <a:t>HormoneActivity</a:t>
            </a:r>
            <a:endParaRPr lang="en-US" sz="2400" b="1" i="1" dirty="0">
              <a:solidFill>
                <a:srgbClr val="1A8C08"/>
              </a:solidFill>
              <a:ea typeface="+mn-ea"/>
              <a:cs typeface="+mn-cs"/>
            </a:endParaRPr>
          </a:p>
        </p:txBody>
      </p:sp>
      <p:pic>
        <p:nvPicPr>
          <p:cNvPr id="96260" name="Picture 39"/>
          <p:cNvPicPr>
            <a:picLocks noChangeAspect="1"/>
          </p:cNvPicPr>
          <p:nvPr/>
        </p:nvPicPr>
        <p:blipFill>
          <a:blip r:embed="rId3"/>
          <a:srcRect/>
          <a:stretch>
            <a:fillRect/>
          </a:stretch>
        </p:blipFill>
        <p:spPr bwMode="auto">
          <a:xfrm>
            <a:off x="1358900" y="2425700"/>
            <a:ext cx="6489700" cy="3136900"/>
          </a:xfrm>
          <a:prstGeom prst="rect">
            <a:avLst/>
          </a:prstGeom>
          <a:noFill/>
          <a:ln w="9525">
            <a:noFill/>
            <a:miter lim="800000"/>
            <a:headEnd/>
            <a:tailEnd/>
          </a:ln>
        </p:spPr>
      </p:pic>
    </p:spTree>
    <p:extLst>
      <p:ext uri="{BB962C8B-B14F-4D97-AF65-F5344CB8AC3E}">
        <p14:creationId xmlns:p14="http://schemas.microsoft.com/office/powerpoint/2010/main" val="5626793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p:cNvSpPr>
            <a:spLocks noGrp="1" noChangeArrowheads="1"/>
          </p:cNvSpPr>
          <p:nvPr>
            <p:ph type="body" idx="1"/>
          </p:nvPr>
        </p:nvSpPr>
        <p:spPr>
          <a:xfrm>
            <a:off x="685800" y="1524000"/>
            <a:ext cx="7772400" cy="990600"/>
          </a:xfrm>
        </p:spPr>
        <p:txBody>
          <a:bodyPr wrap="square" numCol="1" anchor="t" anchorCtr="0" compatLnSpc="1">
            <a:prstTxWarp prst="textNoShape">
              <a:avLst/>
            </a:prstTxWarp>
          </a:bodyPr>
          <a:lstStyle/>
          <a:p>
            <a:pPr>
              <a:buFont typeface="Arial" pitchFamily="31" charset="0"/>
              <a:buChar char="•"/>
              <a:defRPr/>
            </a:pPr>
            <a:r>
              <a:rPr lang="en-US" sz="2200" b="1" i="1" u="sng">
                <a:solidFill>
                  <a:srgbClr val="DEDEDE"/>
                </a:solidFill>
              </a:rPr>
              <a:t>ALL</a:t>
            </a:r>
            <a:r>
              <a:rPr lang="en-US" sz="2200" b="1" i="1">
                <a:solidFill>
                  <a:srgbClr val="DEDEDE"/>
                </a:solidFill>
              </a:rPr>
              <a:t> instances of PeptideHormone are an instance of Peptide </a:t>
            </a:r>
            <a:r>
              <a:rPr lang="en-US" sz="2200" b="1" i="1"/>
              <a:t>that </a:t>
            </a:r>
            <a:r>
              <a:rPr lang="en-US" sz="2200" b="1" i="1">
                <a:solidFill>
                  <a:schemeClr val="accent2"/>
                </a:solidFill>
              </a:rPr>
              <a:t>has_role</a:t>
            </a:r>
            <a:r>
              <a:rPr lang="en-US" sz="2200" b="1" i="1"/>
              <a:t> </a:t>
            </a:r>
            <a:r>
              <a:rPr lang="en-US" sz="2200" b="1" i="1" u="sng">
                <a:solidFill>
                  <a:srgbClr val="8C1185"/>
                </a:solidFill>
              </a:rPr>
              <a:t>SOME</a:t>
            </a:r>
            <a:r>
              <a:rPr lang="en-US" sz="2200" b="1" i="1"/>
              <a:t> instance of </a:t>
            </a:r>
            <a:r>
              <a:rPr lang="en-US" sz="2200" b="1" i="1">
                <a:solidFill>
                  <a:srgbClr val="1A8C08"/>
                </a:solidFill>
              </a:rPr>
              <a:t>HormoneActivity</a:t>
            </a:r>
          </a:p>
        </p:txBody>
      </p:sp>
      <p:sp>
        <p:nvSpPr>
          <p:cNvPr id="98307" name="TextBox 5"/>
          <p:cNvSpPr txBox="1">
            <a:spLocks noChangeArrowheads="1"/>
          </p:cNvSpPr>
          <p:nvPr/>
        </p:nvSpPr>
        <p:spPr bwMode="auto">
          <a:xfrm>
            <a:off x="5991227" y="1371601"/>
            <a:ext cx="1552575" cy="646113"/>
          </a:xfrm>
          <a:prstGeom prst="rect">
            <a:avLst/>
          </a:prstGeom>
          <a:noFill/>
          <a:ln w="9525">
            <a:noFill/>
            <a:miter lim="800000"/>
            <a:headEnd/>
            <a:tailEnd/>
          </a:ln>
        </p:spPr>
        <p:txBody>
          <a:bodyPr wrap="none" lIns="91430" tIns="45716" rIns="91430" bIns="45716">
            <a:prstTxWarp prst="textNoShape">
              <a:avLst/>
            </a:prstTxWarp>
            <a:spAutoFit/>
          </a:bodyPr>
          <a:lstStyle/>
          <a:p>
            <a:r>
              <a:rPr lang="en-US" sz="3600" b="1" i="1">
                <a:latin typeface="Calibri" pitchFamily="28" charset="0"/>
              </a:rPr>
              <a:t>Things</a:t>
            </a:r>
            <a:endParaRPr lang="en-US" sz="2000" b="1" i="1">
              <a:latin typeface="Calibri" pitchFamily="28" charset="0"/>
            </a:endParaRPr>
          </a:p>
        </p:txBody>
      </p:sp>
      <p:sp>
        <p:nvSpPr>
          <p:cNvPr id="10" name="Rectangle 2"/>
          <p:cNvSpPr>
            <a:spLocks noGrp="1" noChangeArrowheads="1"/>
          </p:cNvSpPr>
          <p:nvPr>
            <p:ph type="title"/>
          </p:nvPr>
        </p:nvSpPr>
        <p:spPr>
          <a:xfrm>
            <a:off x="76200" y="685800"/>
            <a:ext cx="8915400" cy="609600"/>
          </a:xfrm>
        </p:spPr>
        <p:txBody>
          <a:bodyPr wrap="square" numCol="1" anchorCtr="0" compatLnSpc="1">
            <a:prstTxWarp prst="textNoShape">
              <a:avLst/>
            </a:prstTxWarp>
            <a:noAutofit/>
          </a:bodyPr>
          <a:lstStyle/>
          <a:p>
            <a:pPr>
              <a:defRPr/>
            </a:pPr>
            <a:r>
              <a:rPr lang="en-US" sz="4200" smtClean="0"/>
              <a:t>Restrictions - Classes Described by Phrases</a:t>
            </a:r>
          </a:p>
        </p:txBody>
      </p:sp>
      <p:pic>
        <p:nvPicPr>
          <p:cNvPr id="98309" name="Picture 26"/>
          <p:cNvPicPr>
            <a:picLocks noChangeAspect="1"/>
          </p:cNvPicPr>
          <p:nvPr/>
        </p:nvPicPr>
        <p:blipFill>
          <a:blip r:embed="rId3"/>
          <a:srcRect/>
          <a:stretch>
            <a:fillRect/>
          </a:stretch>
        </p:blipFill>
        <p:spPr bwMode="auto">
          <a:xfrm>
            <a:off x="1390651" y="2641600"/>
            <a:ext cx="6362700" cy="2921000"/>
          </a:xfrm>
          <a:prstGeom prst="rect">
            <a:avLst/>
          </a:prstGeom>
          <a:noFill/>
          <a:ln w="9525">
            <a:noFill/>
            <a:miter lim="800000"/>
            <a:headEnd/>
            <a:tailEnd/>
          </a:ln>
        </p:spPr>
      </p:pic>
    </p:spTree>
    <p:extLst>
      <p:ext uri="{BB962C8B-B14F-4D97-AF65-F5344CB8AC3E}">
        <p14:creationId xmlns:p14="http://schemas.microsoft.com/office/powerpoint/2010/main" val="16138702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OWL – realizes relation</a:t>
            </a:r>
            <a:endParaRPr lang="en-US" dirty="0"/>
          </a:p>
        </p:txBody>
      </p:sp>
      <p:sp>
        <p:nvSpPr>
          <p:cNvPr id="3" name="Content Placeholder 2"/>
          <p:cNvSpPr>
            <a:spLocks noGrp="1"/>
          </p:cNvSpPr>
          <p:nvPr>
            <p:ph idx="1"/>
          </p:nvPr>
        </p:nvSpPr>
        <p:spPr>
          <a:xfrm>
            <a:off x="914401" y="1735138"/>
            <a:ext cx="7125562" cy="2374936"/>
          </a:xfrm>
        </p:spPr>
        <p:txBody>
          <a:bodyPr>
            <a:normAutofit/>
          </a:bodyPr>
          <a:lstStyle/>
          <a:p>
            <a:r>
              <a:rPr lang="en-US" sz="2800" dirty="0" smtClean="0"/>
              <a:t>Domain: process</a:t>
            </a:r>
          </a:p>
          <a:p>
            <a:r>
              <a:rPr lang="en-US" sz="2800" dirty="0" smtClean="0"/>
              <a:t>Range: ‘realizable entity’</a:t>
            </a:r>
          </a:p>
          <a:p>
            <a:r>
              <a:rPr lang="en-US" sz="2800" dirty="0" smtClean="0"/>
              <a:t>realizes o 'inheres in at all times’ -&gt; ‘has participant at some time’</a:t>
            </a:r>
            <a:endParaRPr lang="en-US" sz="2800" dirty="0"/>
          </a:p>
        </p:txBody>
      </p:sp>
      <p:sp>
        <p:nvSpPr>
          <p:cNvPr id="4" name="TextBox 3"/>
          <p:cNvSpPr txBox="1"/>
          <p:nvPr/>
        </p:nvSpPr>
        <p:spPr>
          <a:xfrm>
            <a:off x="701895" y="4110074"/>
            <a:ext cx="8465409" cy="2308324"/>
          </a:xfrm>
          <a:prstGeom prst="rect">
            <a:avLst/>
          </a:prstGeom>
          <a:noFill/>
        </p:spPr>
        <p:txBody>
          <a:bodyPr wrap="square" rtlCol="0">
            <a:spAutoFit/>
          </a:bodyPr>
          <a:lstStyle/>
          <a:p>
            <a:r>
              <a:rPr lang="en-US" sz="3600" i="1" dirty="0" smtClean="0"/>
              <a:t>The owl is sometimes simpler that FOL in some ways, and more complicated in other ways. Strictly speaking OWL is a fragment of FOL, with a syntax that differs from standard FOL syntax</a:t>
            </a:r>
            <a:endParaRPr lang="en-US" sz="3600" i="1" dirty="0"/>
          </a:p>
        </p:txBody>
      </p:sp>
    </p:spTree>
    <p:extLst>
      <p:ext uri="{BB962C8B-B14F-4D97-AF65-F5344CB8AC3E}">
        <p14:creationId xmlns:p14="http://schemas.microsoft.com/office/powerpoint/2010/main" val="2812699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p:cNvPicPr>
            <a:picLocks noChangeAspect="1"/>
          </p:cNvPicPr>
          <p:nvPr/>
        </p:nvPicPr>
        <p:blipFill>
          <a:blip r:embed="rId3"/>
          <a:srcRect/>
          <a:stretch>
            <a:fillRect/>
          </a:stretch>
        </p:blipFill>
        <p:spPr bwMode="auto">
          <a:xfrm>
            <a:off x="1143000" y="1143000"/>
            <a:ext cx="6654800" cy="4330700"/>
          </a:xfrm>
          <a:prstGeom prst="rect">
            <a:avLst/>
          </a:prstGeom>
          <a:noFill/>
          <a:ln w="9525">
            <a:noFill/>
            <a:miter lim="800000"/>
            <a:headEnd/>
            <a:tailEnd/>
          </a:ln>
        </p:spPr>
      </p:pic>
      <p:sp>
        <p:nvSpPr>
          <p:cNvPr id="100355" name="Rectangle 2"/>
          <p:cNvSpPr txBox="1">
            <a:spLocks noChangeArrowheads="1"/>
          </p:cNvSpPr>
          <p:nvPr/>
        </p:nvSpPr>
        <p:spPr bwMode="auto">
          <a:xfrm>
            <a:off x="76200" y="533400"/>
            <a:ext cx="8915400" cy="609600"/>
          </a:xfrm>
          <a:prstGeom prst="rect">
            <a:avLst/>
          </a:prstGeom>
          <a:noFill/>
          <a:ln w="9525">
            <a:noFill/>
            <a:miter lim="800000"/>
            <a:headEnd/>
            <a:tailEnd/>
          </a:ln>
        </p:spPr>
        <p:txBody>
          <a:bodyPr lIns="91430" tIns="45716" rIns="91430" bIns="45716" anchor="ctr">
            <a:prstTxWarp prst="textNoShape">
              <a:avLst/>
            </a:prstTxWarp>
          </a:bodyPr>
          <a:lstStyle/>
          <a:p>
            <a:pPr algn="ctr"/>
            <a:r>
              <a:rPr lang="en-US" sz="4700">
                <a:latin typeface="Calibri" pitchFamily="28" charset="0"/>
              </a:rPr>
              <a:t>Representing Individuals</a:t>
            </a:r>
          </a:p>
        </p:txBody>
      </p:sp>
      <p:sp>
        <p:nvSpPr>
          <p:cNvPr id="4" name="TextBox 3"/>
          <p:cNvSpPr txBox="1"/>
          <p:nvPr/>
        </p:nvSpPr>
        <p:spPr>
          <a:xfrm>
            <a:off x="1662931" y="5574268"/>
            <a:ext cx="6082502" cy="369332"/>
          </a:xfrm>
          <a:prstGeom prst="rect">
            <a:avLst/>
          </a:prstGeom>
          <a:noFill/>
        </p:spPr>
        <p:txBody>
          <a:bodyPr wrap="none" rtlCol="0">
            <a:spAutoFit/>
          </a:bodyPr>
          <a:lstStyle/>
          <a:p>
            <a:r>
              <a:rPr lang="en-US"/>
              <a:t>( Those individuals would represent individual molecules )</a:t>
            </a:r>
          </a:p>
        </p:txBody>
      </p:sp>
    </p:spTree>
    <p:extLst>
      <p:ext uri="{BB962C8B-B14F-4D97-AF65-F5344CB8AC3E}">
        <p14:creationId xmlns:p14="http://schemas.microsoft.com/office/powerpoint/2010/main" val="389597647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ChangeArrowheads="1"/>
          </p:cNvSpPr>
          <p:nvPr/>
        </p:nvSpPr>
        <p:spPr bwMode="auto">
          <a:xfrm>
            <a:off x="9177338" y="1230313"/>
            <a:ext cx="184150" cy="457200"/>
          </a:xfrm>
          <a:prstGeom prst="rect">
            <a:avLst/>
          </a:prstGeom>
          <a:noFill/>
          <a:ln w="9525">
            <a:noFill/>
            <a:miter lim="800000"/>
            <a:headEnd/>
            <a:tailEnd/>
          </a:ln>
        </p:spPr>
        <p:txBody>
          <a:bodyPr wrap="none" lIns="91430" tIns="45716" rIns="91430" bIns="45716">
            <a:prstTxWarp prst="textNoShape">
              <a:avLst/>
            </a:prstTxWarp>
            <a:spAutoFit/>
          </a:bodyPr>
          <a:lstStyle/>
          <a:p>
            <a:endParaRPr lang="en-US" sz="2400">
              <a:latin typeface="Calibri" pitchFamily="28" charset="0"/>
            </a:endParaRPr>
          </a:p>
        </p:txBody>
      </p:sp>
      <p:sp>
        <p:nvSpPr>
          <p:cNvPr id="102403" name="Rectangle 4"/>
          <p:cNvSpPr>
            <a:spLocks noChangeArrowheads="1"/>
          </p:cNvSpPr>
          <p:nvPr/>
        </p:nvSpPr>
        <p:spPr bwMode="auto">
          <a:xfrm>
            <a:off x="719139" y="5562601"/>
            <a:ext cx="8171463" cy="460221"/>
          </a:xfrm>
          <a:prstGeom prst="rect">
            <a:avLst/>
          </a:prstGeom>
          <a:noFill/>
          <a:ln w="9525">
            <a:noFill/>
            <a:miter lim="800000"/>
            <a:headEnd/>
            <a:tailEnd/>
          </a:ln>
        </p:spPr>
        <p:txBody>
          <a:bodyPr wrap="none" lIns="91430" tIns="45716" rIns="91430" bIns="45716">
            <a:prstTxWarp prst="textNoShape">
              <a:avLst/>
            </a:prstTxWarp>
            <a:spAutoFit/>
          </a:bodyPr>
          <a:lstStyle/>
          <a:p>
            <a:r>
              <a:rPr lang="en-US" sz="2400" b="1">
                <a:solidFill>
                  <a:srgbClr val="DA170D"/>
                </a:solidFill>
                <a:latin typeface="Calibri" pitchFamily="28" charset="0"/>
              </a:rPr>
              <a:t>chebi:25905 = &lt;http://purl.org/obo/owl/CHEBI#CHEBI_25905&gt;</a:t>
            </a:r>
          </a:p>
        </p:txBody>
      </p:sp>
      <p:sp>
        <p:nvSpPr>
          <p:cNvPr id="102404" name="Rectangle 2"/>
          <p:cNvSpPr txBox="1">
            <a:spLocks noChangeArrowheads="1"/>
          </p:cNvSpPr>
          <p:nvPr/>
        </p:nvSpPr>
        <p:spPr bwMode="auto">
          <a:xfrm>
            <a:off x="-76199" y="457200"/>
            <a:ext cx="9285288" cy="609600"/>
          </a:xfrm>
          <a:prstGeom prst="rect">
            <a:avLst/>
          </a:prstGeom>
          <a:noFill/>
          <a:ln w="9525">
            <a:noFill/>
            <a:miter lim="800000"/>
            <a:headEnd/>
            <a:tailEnd/>
          </a:ln>
        </p:spPr>
        <p:txBody>
          <a:bodyPr lIns="91430" tIns="45716" rIns="91430" bIns="45716" anchor="ctr">
            <a:prstTxWarp prst="textNoShape">
              <a:avLst/>
            </a:prstTxWarp>
          </a:bodyPr>
          <a:lstStyle/>
          <a:p>
            <a:pPr algn="ctr"/>
            <a:r>
              <a:rPr lang="en-US" sz="4400">
                <a:latin typeface="Calibri" pitchFamily="28" charset="0"/>
              </a:rPr>
              <a:t>URIs, the Words of the Semantic Web</a:t>
            </a:r>
          </a:p>
        </p:txBody>
      </p:sp>
      <p:pic>
        <p:nvPicPr>
          <p:cNvPr id="102405" name="Picture 43"/>
          <p:cNvPicPr>
            <a:picLocks noChangeAspect="1"/>
          </p:cNvPicPr>
          <p:nvPr/>
        </p:nvPicPr>
        <p:blipFill>
          <a:blip r:embed="rId3"/>
          <a:srcRect/>
          <a:stretch>
            <a:fillRect/>
          </a:stretch>
        </p:blipFill>
        <p:spPr bwMode="auto">
          <a:xfrm>
            <a:off x="412750" y="1143000"/>
            <a:ext cx="8318500" cy="4368800"/>
          </a:xfrm>
          <a:prstGeom prst="rect">
            <a:avLst/>
          </a:prstGeom>
          <a:noFill/>
          <a:ln w="9525">
            <a:noFill/>
            <a:miter lim="800000"/>
            <a:headEnd/>
            <a:tailEnd/>
          </a:ln>
        </p:spPr>
      </p:pic>
    </p:spTree>
    <p:extLst>
      <p:ext uri="{BB962C8B-B14F-4D97-AF65-F5344CB8AC3E}">
        <p14:creationId xmlns:p14="http://schemas.microsoft.com/office/powerpoint/2010/main" val="336660488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94"/>
          <p:cNvPicPr>
            <a:picLocks noChangeAspect="1"/>
          </p:cNvPicPr>
          <p:nvPr/>
        </p:nvPicPr>
        <p:blipFill>
          <a:blip r:embed="rId3"/>
          <a:srcRect/>
          <a:stretch>
            <a:fillRect/>
          </a:stretch>
        </p:blipFill>
        <p:spPr bwMode="auto">
          <a:xfrm>
            <a:off x="1644651" y="1295400"/>
            <a:ext cx="5822950" cy="3057525"/>
          </a:xfrm>
          <a:prstGeom prst="rect">
            <a:avLst/>
          </a:prstGeom>
          <a:noFill/>
          <a:ln w="9525">
            <a:noFill/>
            <a:miter lim="800000"/>
            <a:headEnd/>
            <a:tailEnd/>
          </a:ln>
        </p:spPr>
      </p:pic>
      <p:sp>
        <p:nvSpPr>
          <p:cNvPr id="104451" name="Rectangle 3"/>
          <p:cNvSpPr>
            <a:spLocks noChangeArrowheads="1"/>
          </p:cNvSpPr>
          <p:nvPr/>
        </p:nvSpPr>
        <p:spPr bwMode="auto">
          <a:xfrm>
            <a:off x="9177338" y="1230313"/>
            <a:ext cx="184150" cy="457200"/>
          </a:xfrm>
          <a:prstGeom prst="rect">
            <a:avLst/>
          </a:prstGeom>
          <a:noFill/>
          <a:ln w="9525">
            <a:noFill/>
            <a:miter lim="800000"/>
            <a:headEnd/>
            <a:tailEnd/>
          </a:ln>
        </p:spPr>
        <p:txBody>
          <a:bodyPr wrap="none" lIns="91430" tIns="45716" rIns="91430" bIns="45716">
            <a:prstTxWarp prst="textNoShape">
              <a:avLst/>
            </a:prstTxWarp>
            <a:spAutoFit/>
          </a:bodyPr>
          <a:lstStyle/>
          <a:p>
            <a:endParaRPr lang="en-US" sz="2400">
              <a:latin typeface="Calibri" pitchFamily="28" charset="0"/>
            </a:endParaRPr>
          </a:p>
        </p:txBody>
      </p:sp>
      <p:sp>
        <p:nvSpPr>
          <p:cNvPr id="104452" name="Rectangle 5"/>
          <p:cNvSpPr>
            <a:spLocks noChangeArrowheads="1"/>
          </p:cNvSpPr>
          <p:nvPr/>
        </p:nvSpPr>
        <p:spPr bwMode="auto">
          <a:xfrm>
            <a:off x="1273177" y="4495801"/>
            <a:ext cx="5280025" cy="396875"/>
          </a:xfrm>
          <a:prstGeom prst="rect">
            <a:avLst/>
          </a:prstGeom>
          <a:noFill/>
          <a:ln w="9525">
            <a:noFill/>
            <a:miter lim="800000"/>
            <a:headEnd/>
            <a:tailEnd/>
          </a:ln>
        </p:spPr>
        <p:txBody>
          <a:bodyPr lIns="91430" tIns="45716" rIns="91430" bIns="45716">
            <a:prstTxWarp prst="textNoShape">
              <a:avLst/>
            </a:prstTxWarp>
            <a:spAutoFit/>
          </a:bodyPr>
          <a:lstStyle/>
          <a:p>
            <a:r>
              <a:rPr lang="en-US" sz="2000">
                <a:latin typeface="Calibri" pitchFamily="28" charset="0"/>
              </a:rPr>
              <a:t>chebi:25905 rdfs:subClassOf chebi:16670.</a:t>
            </a:r>
          </a:p>
        </p:txBody>
      </p:sp>
      <p:sp>
        <p:nvSpPr>
          <p:cNvPr id="104453" name="Rectangle 7"/>
          <p:cNvSpPr>
            <a:spLocks noChangeArrowheads="1"/>
          </p:cNvSpPr>
          <p:nvPr/>
        </p:nvSpPr>
        <p:spPr bwMode="auto">
          <a:xfrm>
            <a:off x="1295402" y="4829176"/>
            <a:ext cx="3576259" cy="400105"/>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chebi:25905 rdfs:subClassOf _:1.</a:t>
            </a:r>
          </a:p>
        </p:txBody>
      </p:sp>
      <p:sp>
        <p:nvSpPr>
          <p:cNvPr id="104454" name="Rectangle 10"/>
          <p:cNvSpPr>
            <a:spLocks noChangeArrowheads="1"/>
          </p:cNvSpPr>
          <p:nvPr/>
        </p:nvSpPr>
        <p:spPr bwMode="auto">
          <a:xfrm>
            <a:off x="1295400" y="5172075"/>
            <a:ext cx="3416470" cy="400110"/>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_:1 owl:onProperty ro:hasRole.</a:t>
            </a:r>
          </a:p>
        </p:txBody>
      </p:sp>
      <p:sp>
        <p:nvSpPr>
          <p:cNvPr id="104455" name="Rectangle 11"/>
          <p:cNvSpPr>
            <a:spLocks noChangeArrowheads="1"/>
          </p:cNvSpPr>
          <p:nvPr/>
        </p:nvSpPr>
        <p:spPr bwMode="auto">
          <a:xfrm>
            <a:off x="1295400" y="5489576"/>
            <a:ext cx="4355980" cy="400110"/>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_:1 owl:someValuesFrom go:GO_00179.</a:t>
            </a:r>
          </a:p>
        </p:txBody>
      </p:sp>
      <p:sp>
        <p:nvSpPr>
          <p:cNvPr id="104456" name="Rectangle 13"/>
          <p:cNvSpPr>
            <a:spLocks noChangeArrowheads="1"/>
          </p:cNvSpPr>
          <p:nvPr/>
        </p:nvSpPr>
        <p:spPr bwMode="auto">
          <a:xfrm>
            <a:off x="6081714" y="5391151"/>
            <a:ext cx="396331" cy="460221"/>
          </a:xfrm>
          <a:prstGeom prst="rect">
            <a:avLst/>
          </a:prstGeom>
          <a:noFill/>
          <a:ln w="9525">
            <a:noFill/>
            <a:miter lim="800000"/>
            <a:headEnd/>
            <a:tailEnd/>
          </a:ln>
        </p:spPr>
        <p:txBody>
          <a:bodyPr wrap="none" lIns="91430" tIns="45716" rIns="91430" bIns="45716">
            <a:prstTxWarp prst="textNoShape">
              <a:avLst/>
            </a:prstTxWarp>
            <a:spAutoFit/>
          </a:bodyPr>
          <a:lstStyle/>
          <a:p>
            <a:r>
              <a:rPr lang="en-US" sz="2400">
                <a:latin typeface="Calibri" pitchFamily="28" charset="0"/>
              </a:rPr>
              <a:t>…</a:t>
            </a:r>
          </a:p>
        </p:txBody>
      </p:sp>
      <p:grpSp>
        <p:nvGrpSpPr>
          <p:cNvPr id="2" name="Group 13"/>
          <p:cNvGrpSpPr>
            <a:grpSpLocks/>
          </p:cNvGrpSpPr>
          <p:nvPr/>
        </p:nvGrpSpPr>
        <p:grpSpPr bwMode="auto">
          <a:xfrm>
            <a:off x="993767" y="4562474"/>
            <a:ext cx="301660" cy="369332"/>
            <a:chOff x="1828800" y="1574800"/>
            <a:chExt cx="301695" cy="368777"/>
          </a:xfrm>
        </p:grpSpPr>
        <p:sp>
          <p:nvSpPr>
            <p:cNvPr id="104495" name="TextBox 14"/>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1</a:t>
              </a:r>
            </a:p>
          </p:txBody>
        </p:sp>
        <p:sp>
          <p:nvSpPr>
            <p:cNvPr id="16" name="Oval 15"/>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 name="Group 16"/>
          <p:cNvGrpSpPr>
            <a:grpSpLocks/>
          </p:cNvGrpSpPr>
          <p:nvPr/>
        </p:nvGrpSpPr>
        <p:grpSpPr bwMode="auto">
          <a:xfrm>
            <a:off x="993767" y="4916490"/>
            <a:ext cx="301660" cy="369332"/>
            <a:chOff x="1828800" y="1574800"/>
            <a:chExt cx="301695" cy="368777"/>
          </a:xfrm>
        </p:grpSpPr>
        <p:sp>
          <p:nvSpPr>
            <p:cNvPr id="104493" name="TextBox 17"/>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2</a:t>
              </a:r>
            </a:p>
          </p:txBody>
        </p:sp>
        <p:sp>
          <p:nvSpPr>
            <p:cNvPr id="19" name="Oval 18"/>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 name="Group 19"/>
          <p:cNvGrpSpPr>
            <a:grpSpLocks/>
          </p:cNvGrpSpPr>
          <p:nvPr/>
        </p:nvGrpSpPr>
        <p:grpSpPr bwMode="auto">
          <a:xfrm>
            <a:off x="993767" y="5248274"/>
            <a:ext cx="301660" cy="369332"/>
            <a:chOff x="1828800" y="1574800"/>
            <a:chExt cx="301695" cy="368777"/>
          </a:xfrm>
        </p:grpSpPr>
        <p:sp>
          <p:nvSpPr>
            <p:cNvPr id="104491" name="TextBox 20"/>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6</a:t>
              </a:r>
            </a:p>
          </p:txBody>
        </p:sp>
        <p:sp>
          <p:nvSpPr>
            <p:cNvPr id="22" name="Oval 21"/>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22"/>
          <p:cNvGrpSpPr>
            <a:grpSpLocks/>
          </p:cNvGrpSpPr>
          <p:nvPr/>
        </p:nvGrpSpPr>
        <p:grpSpPr bwMode="auto">
          <a:xfrm>
            <a:off x="993767" y="5576890"/>
            <a:ext cx="301660" cy="369332"/>
            <a:chOff x="1828800" y="1574800"/>
            <a:chExt cx="301695" cy="368777"/>
          </a:xfrm>
        </p:grpSpPr>
        <p:sp>
          <p:nvSpPr>
            <p:cNvPr id="104489" name="TextBox 23"/>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5</a:t>
              </a:r>
            </a:p>
          </p:txBody>
        </p:sp>
        <p:sp>
          <p:nvSpPr>
            <p:cNvPr id="25" name="Oval 24"/>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04461" name="Rectangle 2"/>
          <p:cNvSpPr txBox="1">
            <a:spLocks noChangeArrowheads="1"/>
          </p:cNvSpPr>
          <p:nvPr/>
        </p:nvSpPr>
        <p:spPr bwMode="auto">
          <a:xfrm>
            <a:off x="-217487" y="457200"/>
            <a:ext cx="9285288" cy="609600"/>
          </a:xfrm>
          <a:prstGeom prst="rect">
            <a:avLst/>
          </a:prstGeom>
          <a:noFill/>
          <a:ln w="9525">
            <a:noFill/>
            <a:miter lim="800000"/>
            <a:headEnd/>
            <a:tailEnd/>
          </a:ln>
        </p:spPr>
        <p:txBody>
          <a:bodyPr lIns="91430" tIns="45716" rIns="91430" bIns="45716" anchor="ctr">
            <a:prstTxWarp prst="textNoShape">
              <a:avLst/>
            </a:prstTxWarp>
          </a:bodyPr>
          <a:lstStyle/>
          <a:p>
            <a:pPr algn="ctr"/>
            <a:r>
              <a:rPr lang="en-US" sz="4700">
                <a:latin typeface="Calibri" pitchFamily="28" charset="0"/>
              </a:rPr>
              <a:t>From Graph to Triples</a:t>
            </a:r>
          </a:p>
        </p:txBody>
      </p:sp>
      <p:grpSp>
        <p:nvGrpSpPr>
          <p:cNvPr id="6" name="Group 63"/>
          <p:cNvGrpSpPr>
            <a:grpSpLocks/>
          </p:cNvGrpSpPr>
          <p:nvPr/>
        </p:nvGrpSpPr>
        <p:grpSpPr bwMode="auto">
          <a:xfrm>
            <a:off x="2590793" y="2533649"/>
            <a:ext cx="301660" cy="369332"/>
            <a:chOff x="1828800" y="1574800"/>
            <a:chExt cx="301695" cy="368777"/>
          </a:xfrm>
        </p:grpSpPr>
        <p:sp>
          <p:nvSpPr>
            <p:cNvPr id="104487" name="TextBox 64"/>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1</a:t>
              </a:r>
            </a:p>
          </p:txBody>
        </p:sp>
        <p:sp>
          <p:nvSpPr>
            <p:cNvPr id="66" name="Oval 65"/>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 name="Group 66"/>
          <p:cNvGrpSpPr>
            <a:grpSpLocks/>
          </p:cNvGrpSpPr>
          <p:nvPr/>
        </p:nvGrpSpPr>
        <p:grpSpPr bwMode="auto">
          <a:xfrm>
            <a:off x="3813168" y="2432056"/>
            <a:ext cx="301660" cy="369332"/>
            <a:chOff x="1828800" y="1574800"/>
            <a:chExt cx="301695" cy="370366"/>
          </a:xfrm>
        </p:grpSpPr>
        <p:sp>
          <p:nvSpPr>
            <p:cNvPr id="104485" name="TextBox 67"/>
            <p:cNvSpPr txBox="1">
              <a:spLocks noChangeArrowheads="1"/>
            </p:cNvSpPr>
            <p:nvPr/>
          </p:nvSpPr>
          <p:spPr bwMode="auto">
            <a:xfrm>
              <a:off x="1828800" y="1574800"/>
              <a:ext cx="301695" cy="370366"/>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2</a:t>
              </a:r>
            </a:p>
          </p:txBody>
        </p:sp>
        <p:sp>
          <p:nvSpPr>
            <p:cNvPr id="69" name="Oval 68"/>
            <p:cNvSpPr/>
            <p:nvPr/>
          </p:nvSpPr>
          <p:spPr>
            <a:xfrm>
              <a:off x="1841501" y="1625742"/>
              <a:ext cx="274670" cy="27381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8" name="Group 69"/>
          <p:cNvGrpSpPr>
            <a:grpSpLocks/>
          </p:cNvGrpSpPr>
          <p:nvPr/>
        </p:nvGrpSpPr>
        <p:grpSpPr bwMode="auto">
          <a:xfrm>
            <a:off x="5221285" y="2616199"/>
            <a:ext cx="301660" cy="369332"/>
            <a:chOff x="1828800" y="1574800"/>
            <a:chExt cx="301695" cy="368777"/>
          </a:xfrm>
        </p:grpSpPr>
        <p:sp>
          <p:nvSpPr>
            <p:cNvPr id="104483" name="TextBox 70"/>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6</a:t>
              </a:r>
            </a:p>
          </p:txBody>
        </p:sp>
        <p:sp>
          <p:nvSpPr>
            <p:cNvPr id="72" name="Oval 71"/>
            <p:cNvSpPr/>
            <p:nvPr/>
          </p:nvSpPr>
          <p:spPr>
            <a:xfrm>
              <a:off x="1841501" y="1625524"/>
              <a:ext cx="274669"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72"/>
          <p:cNvGrpSpPr>
            <a:grpSpLocks/>
          </p:cNvGrpSpPr>
          <p:nvPr/>
        </p:nvGrpSpPr>
        <p:grpSpPr bwMode="auto">
          <a:xfrm>
            <a:off x="5084761" y="1676399"/>
            <a:ext cx="301660" cy="369332"/>
            <a:chOff x="1828800" y="1574800"/>
            <a:chExt cx="301695" cy="368777"/>
          </a:xfrm>
        </p:grpSpPr>
        <p:sp>
          <p:nvSpPr>
            <p:cNvPr id="104481" name="TextBox 73"/>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5</a:t>
              </a:r>
            </a:p>
          </p:txBody>
        </p:sp>
        <p:sp>
          <p:nvSpPr>
            <p:cNvPr id="75" name="Oval 74"/>
            <p:cNvSpPr/>
            <p:nvPr/>
          </p:nvSpPr>
          <p:spPr>
            <a:xfrm>
              <a:off x="1841501" y="1625524"/>
              <a:ext cx="274669"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75"/>
          <p:cNvGrpSpPr>
            <a:grpSpLocks/>
          </p:cNvGrpSpPr>
          <p:nvPr/>
        </p:nvGrpSpPr>
        <p:grpSpPr bwMode="auto">
          <a:xfrm>
            <a:off x="2741611" y="3505199"/>
            <a:ext cx="301660" cy="369332"/>
            <a:chOff x="1828800" y="1574800"/>
            <a:chExt cx="301695" cy="368777"/>
          </a:xfrm>
        </p:grpSpPr>
        <p:sp>
          <p:nvSpPr>
            <p:cNvPr id="104479" name="TextBox 76"/>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3</a:t>
              </a:r>
            </a:p>
          </p:txBody>
        </p:sp>
        <p:sp>
          <p:nvSpPr>
            <p:cNvPr id="78" name="Oval 77"/>
            <p:cNvSpPr/>
            <p:nvPr/>
          </p:nvSpPr>
          <p:spPr>
            <a:xfrm>
              <a:off x="1841501" y="1625524"/>
              <a:ext cx="274669"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 name="Group 78"/>
          <p:cNvGrpSpPr>
            <a:grpSpLocks/>
          </p:cNvGrpSpPr>
          <p:nvPr/>
        </p:nvGrpSpPr>
        <p:grpSpPr bwMode="auto">
          <a:xfrm>
            <a:off x="3276593" y="1676399"/>
            <a:ext cx="301660" cy="369332"/>
            <a:chOff x="1828800" y="1574800"/>
            <a:chExt cx="301695" cy="368777"/>
          </a:xfrm>
        </p:grpSpPr>
        <p:sp>
          <p:nvSpPr>
            <p:cNvPr id="104477" name="TextBox 79"/>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4</a:t>
              </a:r>
            </a:p>
          </p:txBody>
        </p:sp>
        <p:sp>
          <p:nvSpPr>
            <p:cNvPr id="81" name="Oval 80"/>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81"/>
          <p:cNvGrpSpPr>
            <a:grpSpLocks/>
          </p:cNvGrpSpPr>
          <p:nvPr/>
        </p:nvGrpSpPr>
        <p:grpSpPr bwMode="auto">
          <a:xfrm>
            <a:off x="5221285" y="2616199"/>
            <a:ext cx="301660" cy="369332"/>
            <a:chOff x="1828800" y="1574800"/>
            <a:chExt cx="301695" cy="368777"/>
          </a:xfrm>
        </p:grpSpPr>
        <p:sp>
          <p:nvSpPr>
            <p:cNvPr id="104475" name="TextBox 82"/>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6</a:t>
              </a:r>
            </a:p>
          </p:txBody>
        </p:sp>
        <p:sp>
          <p:nvSpPr>
            <p:cNvPr id="84" name="Oval 83"/>
            <p:cNvSpPr/>
            <p:nvPr/>
          </p:nvSpPr>
          <p:spPr>
            <a:xfrm>
              <a:off x="1841501" y="1625524"/>
              <a:ext cx="274669"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 name="Group 88"/>
          <p:cNvGrpSpPr>
            <a:grpSpLocks/>
          </p:cNvGrpSpPr>
          <p:nvPr/>
        </p:nvGrpSpPr>
        <p:grpSpPr bwMode="auto">
          <a:xfrm>
            <a:off x="6269036" y="3094044"/>
            <a:ext cx="301660" cy="369332"/>
            <a:chOff x="1828800" y="1574800"/>
            <a:chExt cx="301695" cy="370366"/>
          </a:xfrm>
        </p:grpSpPr>
        <p:sp>
          <p:nvSpPr>
            <p:cNvPr id="104473" name="TextBox 89"/>
            <p:cNvSpPr txBox="1">
              <a:spLocks noChangeArrowheads="1"/>
            </p:cNvSpPr>
            <p:nvPr/>
          </p:nvSpPr>
          <p:spPr bwMode="auto">
            <a:xfrm>
              <a:off x="1828800" y="1574800"/>
              <a:ext cx="301695" cy="370366"/>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7</a:t>
              </a:r>
            </a:p>
          </p:txBody>
        </p:sp>
        <p:sp>
          <p:nvSpPr>
            <p:cNvPr id="91" name="Oval 90"/>
            <p:cNvSpPr/>
            <p:nvPr/>
          </p:nvSpPr>
          <p:spPr>
            <a:xfrm>
              <a:off x="1841501" y="1625742"/>
              <a:ext cx="274669" cy="27381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4" name="Group 91"/>
          <p:cNvGrpSpPr>
            <a:grpSpLocks/>
          </p:cNvGrpSpPr>
          <p:nvPr/>
        </p:nvGrpSpPr>
        <p:grpSpPr bwMode="auto">
          <a:xfrm>
            <a:off x="4498968" y="3657600"/>
            <a:ext cx="301660" cy="369332"/>
            <a:chOff x="1828800" y="1574800"/>
            <a:chExt cx="301695" cy="368777"/>
          </a:xfrm>
        </p:grpSpPr>
        <p:sp>
          <p:nvSpPr>
            <p:cNvPr id="104471" name="TextBox 92"/>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8</a:t>
              </a:r>
            </a:p>
          </p:txBody>
        </p:sp>
        <p:sp>
          <p:nvSpPr>
            <p:cNvPr id="94" name="Oval 93"/>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31110787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ChangeArrowheads="1"/>
          </p:cNvSpPr>
          <p:nvPr/>
        </p:nvSpPr>
        <p:spPr bwMode="auto">
          <a:xfrm>
            <a:off x="2949577" y="1524002"/>
            <a:ext cx="5280025" cy="400101"/>
          </a:xfrm>
          <a:prstGeom prst="rect">
            <a:avLst/>
          </a:prstGeom>
          <a:noFill/>
          <a:ln w="9525">
            <a:noFill/>
            <a:miter lim="800000"/>
            <a:headEnd/>
            <a:tailEnd/>
          </a:ln>
        </p:spPr>
        <p:txBody>
          <a:bodyPr lIns="91430" tIns="45716" rIns="91430" bIns="45716">
            <a:prstTxWarp prst="textNoShape">
              <a:avLst/>
            </a:prstTxWarp>
            <a:spAutoFit/>
          </a:bodyPr>
          <a:lstStyle/>
          <a:p>
            <a:r>
              <a:rPr lang="en-US" sz="2000">
                <a:solidFill>
                  <a:srgbClr val="DA170D"/>
                </a:solidFill>
                <a:latin typeface="Calibri" pitchFamily="28" charset="0"/>
              </a:rPr>
              <a:t>chebi:25905</a:t>
            </a:r>
            <a:r>
              <a:rPr lang="en-US" sz="2000">
                <a:latin typeface="Calibri" pitchFamily="28" charset="0"/>
              </a:rPr>
              <a:t> rdfs:subClassOf chebi:16670.</a:t>
            </a:r>
          </a:p>
        </p:txBody>
      </p:sp>
      <p:sp>
        <p:nvSpPr>
          <p:cNvPr id="106499" name="Rectangle 6"/>
          <p:cNvSpPr>
            <a:spLocks noChangeArrowheads="1"/>
          </p:cNvSpPr>
          <p:nvPr/>
        </p:nvSpPr>
        <p:spPr bwMode="auto">
          <a:xfrm>
            <a:off x="2976565" y="1879602"/>
            <a:ext cx="3576249" cy="400101"/>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solidFill>
                  <a:srgbClr val="DA170D"/>
                </a:solidFill>
                <a:latin typeface="Calibri" pitchFamily="28" charset="0"/>
              </a:rPr>
              <a:t>chebi:25905</a:t>
            </a:r>
            <a:r>
              <a:rPr lang="en-US" sz="2000">
                <a:latin typeface="Calibri" pitchFamily="28" charset="0"/>
              </a:rPr>
              <a:t> rdfs:subClassOf _:1.</a:t>
            </a:r>
          </a:p>
        </p:txBody>
      </p:sp>
      <p:sp>
        <p:nvSpPr>
          <p:cNvPr id="106500" name="Rectangle 8"/>
          <p:cNvSpPr>
            <a:spLocks noChangeArrowheads="1"/>
          </p:cNvSpPr>
          <p:nvPr/>
        </p:nvSpPr>
        <p:spPr bwMode="auto">
          <a:xfrm>
            <a:off x="2986088" y="2235200"/>
            <a:ext cx="3416470" cy="400110"/>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_:1 owl:onProperty ro:hasRole.</a:t>
            </a:r>
          </a:p>
        </p:txBody>
      </p:sp>
      <p:sp>
        <p:nvSpPr>
          <p:cNvPr id="106501" name="Rectangle 9"/>
          <p:cNvSpPr>
            <a:spLocks noChangeArrowheads="1"/>
          </p:cNvSpPr>
          <p:nvPr/>
        </p:nvSpPr>
        <p:spPr bwMode="auto">
          <a:xfrm>
            <a:off x="2976563" y="2590801"/>
            <a:ext cx="4355980" cy="400110"/>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_:1 owl:someValuesFrom go:GO_00179.</a:t>
            </a:r>
          </a:p>
        </p:txBody>
      </p:sp>
      <p:sp>
        <p:nvSpPr>
          <p:cNvPr id="106502" name="Rectangle 11"/>
          <p:cNvSpPr>
            <a:spLocks noChangeArrowheads="1"/>
          </p:cNvSpPr>
          <p:nvPr/>
        </p:nvSpPr>
        <p:spPr bwMode="auto">
          <a:xfrm>
            <a:off x="323850" y="3276601"/>
            <a:ext cx="2445631" cy="707878"/>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select ?moleculeClass</a:t>
            </a:r>
            <a:endParaRPr lang="en-US" sz="2400">
              <a:latin typeface="Calibri" pitchFamily="28" charset="0"/>
            </a:endParaRPr>
          </a:p>
          <a:p>
            <a:r>
              <a:rPr lang="en-US" sz="2000">
                <a:latin typeface="Calibri" pitchFamily="28" charset="0"/>
              </a:rPr>
              <a:t>where {</a:t>
            </a:r>
          </a:p>
        </p:txBody>
      </p:sp>
      <p:sp>
        <p:nvSpPr>
          <p:cNvPr id="106503" name="Rectangle 12"/>
          <p:cNvSpPr>
            <a:spLocks noChangeArrowheads="1"/>
          </p:cNvSpPr>
          <p:nvPr/>
        </p:nvSpPr>
        <p:spPr bwMode="auto">
          <a:xfrm>
            <a:off x="1295400" y="3581402"/>
            <a:ext cx="5988050" cy="400101"/>
          </a:xfrm>
          <a:prstGeom prst="rect">
            <a:avLst/>
          </a:prstGeom>
          <a:noFill/>
          <a:ln w="9525">
            <a:noFill/>
            <a:miter lim="800000"/>
            <a:headEnd/>
            <a:tailEnd/>
          </a:ln>
        </p:spPr>
        <p:txBody>
          <a:bodyPr lIns="91430" tIns="45716" rIns="91430" bIns="45716">
            <a:prstTxWarp prst="textNoShape">
              <a:avLst/>
            </a:prstTxWarp>
            <a:spAutoFit/>
          </a:bodyPr>
          <a:lstStyle/>
          <a:p>
            <a:r>
              <a:rPr lang="en-US" sz="2000">
                <a:solidFill>
                  <a:srgbClr val="DA170D"/>
                </a:solidFill>
                <a:latin typeface="Calibri" pitchFamily="28" charset="0"/>
              </a:rPr>
              <a:t>?moleculeClass</a:t>
            </a:r>
            <a:r>
              <a:rPr lang="en-US" sz="2000">
                <a:latin typeface="Calibri" pitchFamily="28" charset="0"/>
              </a:rPr>
              <a:t> rdfs:subClassOf chebi:16670.</a:t>
            </a:r>
          </a:p>
        </p:txBody>
      </p:sp>
      <p:sp>
        <p:nvSpPr>
          <p:cNvPr id="106504" name="Rectangle 13"/>
          <p:cNvSpPr>
            <a:spLocks noChangeArrowheads="1"/>
          </p:cNvSpPr>
          <p:nvPr/>
        </p:nvSpPr>
        <p:spPr bwMode="auto">
          <a:xfrm>
            <a:off x="1308101" y="3892552"/>
            <a:ext cx="3993907" cy="400101"/>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solidFill>
                  <a:srgbClr val="DA170D"/>
                </a:solidFill>
                <a:latin typeface="Calibri" pitchFamily="28" charset="0"/>
              </a:rPr>
              <a:t>?moleculeClass</a:t>
            </a:r>
            <a:r>
              <a:rPr lang="en-US" sz="2000">
                <a:latin typeface="Calibri" pitchFamily="28" charset="0"/>
              </a:rPr>
              <a:t> rdfs:subClassOf ?res.</a:t>
            </a:r>
          </a:p>
        </p:txBody>
      </p:sp>
      <p:sp>
        <p:nvSpPr>
          <p:cNvPr id="106505" name="Rectangle 14"/>
          <p:cNvSpPr>
            <a:spLocks noChangeArrowheads="1"/>
          </p:cNvSpPr>
          <p:nvPr/>
        </p:nvSpPr>
        <p:spPr bwMode="auto">
          <a:xfrm>
            <a:off x="1317627" y="4202115"/>
            <a:ext cx="3522909" cy="400105"/>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?res owl:onProperty ro:hasRole.</a:t>
            </a:r>
          </a:p>
        </p:txBody>
      </p:sp>
      <p:sp>
        <p:nvSpPr>
          <p:cNvPr id="106506" name="Rectangle 15"/>
          <p:cNvSpPr>
            <a:spLocks noChangeArrowheads="1"/>
          </p:cNvSpPr>
          <p:nvPr/>
        </p:nvSpPr>
        <p:spPr bwMode="auto">
          <a:xfrm>
            <a:off x="1308101" y="4513264"/>
            <a:ext cx="4462419" cy="400105"/>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?res owl:someValuesFrom go:GO_00179.</a:t>
            </a:r>
          </a:p>
        </p:txBody>
      </p:sp>
      <p:sp>
        <p:nvSpPr>
          <p:cNvPr id="106507" name="Rectangle 16"/>
          <p:cNvSpPr>
            <a:spLocks noChangeArrowheads="1"/>
          </p:cNvSpPr>
          <p:nvPr/>
        </p:nvSpPr>
        <p:spPr bwMode="auto">
          <a:xfrm>
            <a:off x="5675314" y="4513264"/>
            <a:ext cx="268287" cy="396875"/>
          </a:xfrm>
          <a:prstGeom prst="rect">
            <a:avLst/>
          </a:prstGeom>
          <a:noFill/>
          <a:ln w="9525">
            <a:noFill/>
            <a:miter lim="800000"/>
            <a:headEnd/>
            <a:tailEnd/>
          </a:ln>
        </p:spPr>
        <p:txBody>
          <a:bodyPr wrap="none" lIns="91430" tIns="45716" rIns="91430" bIns="45716">
            <a:prstTxWarp prst="textNoShape">
              <a:avLst/>
            </a:prstTxWarp>
            <a:spAutoFit/>
          </a:bodyPr>
          <a:lstStyle/>
          <a:p>
            <a:r>
              <a:rPr lang="en-US" sz="2000">
                <a:latin typeface="Calibri" pitchFamily="28" charset="0"/>
              </a:rPr>
              <a:t>}</a:t>
            </a:r>
            <a:endParaRPr lang="en-US" sz="2400">
              <a:latin typeface="Calibri" pitchFamily="28" charset="0"/>
            </a:endParaRPr>
          </a:p>
        </p:txBody>
      </p:sp>
      <p:sp>
        <p:nvSpPr>
          <p:cNvPr id="106508" name="Rectangle 17"/>
          <p:cNvSpPr>
            <a:spLocks noChangeArrowheads="1"/>
          </p:cNvSpPr>
          <p:nvPr/>
        </p:nvSpPr>
        <p:spPr bwMode="auto">
          <a:xfrm>
            <a:off x="2286000" y="1447800"/>
            <a:ext cx="5791200" cy="1657350"/>
          </a:xfrm>
          <a:prstGeom prst="rect">
            <a:avLst/>
          </a:prstGeom>
          <a:noFill/>
          <a:ln w="9525">
            <a:solidFill>
              <a:schemeClr val="tx1"/>
            </a:solidFill>
            <a:miter lim="800000"/>
            <a:headEnd/>
            <a:tailEnd/>
          </a:ln>
        </p:spPr>
        <p:txBody>
          <a:bodyPr wrap="none" lIns="91430" tIns="45716" rIns="91430" bIns="45716" anchor="ctr">
            <a:prstTxWarp prst="textNoShape">
              <a:avLst/>
            </a:prstTxWarp>
          </a:bodyPr>
          <a:lstStyle/>
          <a:p>
            <a:endParaRPr lang="en-US">
              <a:latin typeface="Calibri" pitchFamily="28" charset="0"/>
            </a:endParaRPr>
          </a:p>
        </p:txBody>
      </p:sp>
      <p:sp>
        <p:nvSpPr>
          <p:cNvPr id="106509" name="Rectangle 18"/>
          <p:cNvSpPr>
            <a:spLocks noChangeArrowheads="1"/>
          </p:cNvSpPr>
          <p:nvPr/>
        </p:nvSpPr>
        <p:spPr bwMode="auto">
          <a:xfrm>
            <a:off x="400050" y="3289300"/>
            <a:ext cx="6781800" cy="1816100"/>
          </a:xfrm>
          <a:prstGeom prst="rect">
            <a:avLst/>
          </a:prstGeom>
          <a:noFill/>
          <a:ln w="9525">
            <a:solidFill>
              <a:schemeClr val="tx1"/>
            </a:solidFill>
            <a:miter lim="800000"/>
            <a:headEnd/>
            <a:tailEnd/>
          </a:ln>
        </p:spPr>
        <p:txBody>
          <a:bodyPr wrap="none" lIns="91430" tIns="45716" rIns="91430" bIns="45716" anchor="ctr">
            <a:prstTxWarp prst="textNoShape">
              <a:avLst/>
            </a:prstTxWarp>
          </a:bodyPr>
          <a:lstStyle/>
          <a:p>
            <a:endParaRPr lang="en-US">
              <a:latin typeface="Calibri" pitchFamily="28" charset="0"/>
            </a:endParaRPr>
          </a:p>
        </p:txBody>
      </p:sp>
      <p:sp>
        <p:nvSpPr>
          <p:cNvPr id="106510" name="Rectangle 19"/>
          <p:cNvSpPr>
            <a:spLocks noChangeArrowheads="1"/>
          </p:cNvSpPr>
          <p:nvPr/>
        </p:nvSpPr>
        <p:spPr bwMode="auto">
          <a:xfrm>
            <a:off x="5141915" y="5334000"/>
            <a:ext cx="3773763" cy="446268"/>
          </a:xfrm>
          <a:prstGeom prst="rect">
            <a:avLst/>
          </a:prstGeom>
          <a:noFill/>
          <a:ln w="9525">
            <a:noFill/>
            <a:miter lim="800000"/>
            <a:headEnd/>
            <a:tailEnd/>
          </a:ln>
        </p:spPr>
        <p:txBody>
          <a:bodyPr wrap="none" lIns="91430" tIns="45716" rIns="91430" bIns="45716">
            <a:prstTxWarp prst="textNoShape">
              <a:avLst/>
            </a:prstTxWarp>
            <a:spAutoFit/>
          </a:bodyPr>
          <a:lstStyle/>
          <a:p>
            <a:r>
              <a:rPr lang="en-US" sz="2300">
                <a:solidFill>
                  <a:srgbClr val="DA170D"/>
                </a:solidFill>
                <a:latin typeface="Calibri" pitchFamily="28" charset="0"/>
              </a:rPr>
              <a:t>?moleculeClass </a:t>
            </a:r>
            <a:r>
              <a:rPr lang="en-US" sz="2300" b="1">
                <a:latin typeface="Calibri" pitchFamily="28" charset="0"/>
              </a:rPr>
              <a:t>=</a:t>
            </a:r>
            <a:r>
              <a:rPr lang="en-US" sz="2300">
                <a:latin typeface="Calibri" pitchFamily="28" charset="0"/>
              </a:rPr>
              <a:t> </a:t>
            </a:r>
            <a:r>
              <a:rPr lang="en-US" sz="2300">
                <a:solidFill>
                  <a:srgbClr val="DA170D"/>
                </a:solidFill>
                <a:latin typeface="Calibri" pitchFamily="28" charset="0"/>
              </a:rPr>
              <a:t>chebi:25905</a:t>
            </a:r>
            <a:r>
              <a:rPr lang="en-US" sz="2300">
                <a:latin typeface="Calibri" pitchFamily="28" charset="0"/>
              </a:rPr>
              <a:t> </a:t>
            </a:r>
          </a:p>
        </p:txBody>
      </p:sp>
      <p:grpSp>
        <p:nvGrpSpPr>
          <p:cNvPr id="2" name="Group 23"/>
          <p:cNvGrpSpPr>
            <a:grpSpLocks/>
          </p:cNvGrpSpPr>
          <p:nvPr/>
        </p:nvGrpSpPr>
        <p:grpSpPr bwMode="auto">
          <a:xfrm>
            <a:off x="2590793" y="1574799"/>
            <a:ext cx="301660" cy="369332"/>
            <a:chOff x="1828800" y="1574800"/>
            <a:chExt cx="301695" cy="368777"/>
          </a:xfrm>
        </p:grpSpPr>
        <p:sp>
          <p:nvSpPr>
            <p:cNvPr id="106523" name="TextBox 21"/>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1</a:t>
              </a:r>
            </a:p>
          </p:txBody>
        </p:sp>
        <p:sp>
          <p:nvSpPr>
            <p:cNvPr id="23" name="Oval 22"/>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 name="Group 24"/>
          <p:cNvGrpSpPr>
            <a:grpSpLocks/>
          </p:cNvGrpSpPr>
          <p:nvPr/>
        </p:nvGrpSpPr>
        <p:grpSpPr bwMode="auto">
          <a:xfrm>
            <a:off x="2590793" y="1954215"/>
            <a:ext cx="301660" cy="369332"/>
            <a:chOff x="1828800" y="1574800"/>
            <a:chExt cx="301695" cy="368777"/>
          </a:xfrm>
        </p:grpSpPr>
        <p:sp>
          <p:nvSpPr>
            <p:cNvPr id="106521" name="TextBox 25"/>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2</a:t>
              </a:r>
            </a:p>
          </p:txBody>
        </p:sp>
        <p:sp>
          <p:nvSpPr>
            <p:cNvPr id="27" name="Oval 26"/>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 name="Group 27"/>
          <p:cNvGrpSpPr>
            <a:grpSpLocks/>
          </p:cNvGrpSpPr>
          <p:nvPr/>
        </p:nvGrpSpPr>
        <p:grpSpPr bwMode="auto">
          <a:xfrm>
            <a:off x="2590793" y="2311399"/>
            <a:ext cx="301660" cy="369332"/>
            <a:chOff x="1828800" y="1574800"/>
            <a:chExt cx="301695" cy="368777"/>
          </a:xfrm>
        </p:grpSpPr>
        <p:sp>
          <p:nvSpPr>
            <p:cNvPr id="106519" name="TextBox 28"/>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6</a:t>
              </a:r>
            </a:p>
          </p:txBody>
        </p:sp>
        <p:sp>
          <p:nvSpPr>
            <p:cNvPr id="30" name="Oval 29"/>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30"/>
          <p:cNvGrpSpPr>
            <a:grpSpLocks/>
          </p:cNvGrpSpPr>
          <p:nvPr/>
        </p:nvGrpSpPr>
        <p:grpSpPr bwMode="auto">
          <a:xfrm>
            <a:off x="2590793" y="2652715"/>
            <a:ext cx="301660" cy="369332"/>
            <a:chOff x="1828800" y="1574800"/>
            <a:chExt cx="301695" cy="368777"/>
          </a:xfrm>
        </p:grpSpPr>
        <p:sp>
          <p:nvSpPr>
            <p:cNvPr id="106517" name="TextBox 31"/>
            <p:cNvSpPr txBox="1">
              <a:spLocks noChangeArrowheads="1"/>
            </p:cNvSpPr>
            <p:nvPr/>
          </p:nvSpPr>
          <p:spPr bwMode="auto">
            <a:xfrm>
              <a:off x="1828800" y="1574800"/>
              <a:ext cx="301695" cy="368777"/>
            </a:xfrm>
            <a:prstGeom prst="rect">
              <a:avLst/>
            </a:prstGeom>
            <a:noFill/>
            <a:ln w="9525">
              <a:noFill/>
              <a:miter lim="800000"/>
              <a:headEnd/>
              <a:tailEnd/>
            </a:ln>
          </p:spPr>
          <p:txBody>
            <a:bodyPr wrap="none">
              <a:prstTxWarp prst="textNoShape">
                <a:avLst/>
              </a:prstTxWarp>
              <a:spAutoFit/>
            </a:bodyPr>
            <a:lstStyle/>
            <a:p>
              <a:r>
                <a:rPr lang="en-US">
                  <a:latin typeface="Calibri" pitchFamily="28" charset="0"/>
                </a:rPr>
                <a:t>5</a:t>
              </a:r>
            </a:p>
          </p:txBody>
        </p:sp>
        <p:sp>
          <p:nvSpPr>
            <p:cNvPr id="33" name="Oval 32"/>
            <p:cNvSpPr/>
            <p:nvPr/>
          </p:nvSpPr>
          <p:spPr>
            <a:xfrm>
              <a:off x="1841501" y="1625524"/>
              <a:ext cx="274670" cy="274225"/>
            </a:xfrm>
            <a:prstGeom prst="ellipse">
              <a:avLst/>
            </a:prstGeom>
            <a:noFill/>
            <a:ln>
              <a:solidFill>
                <a:schemeClr val="bg1">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06515" name="Rectangle 2"/>
          <p:cNvSpPr txBox="1">
            <a:spLocks noChangeArrowheads="1"/>
          </p:cNvSpPr>
          <p:nvPr/>
        </p:nvSpPr>
        <p:spPr bwMode="auto">
          <a:xfrm>
            <a:off x="-217487" y="457200"/>
            <a:ext cx="9285288" cy="609600"/>
          </a:xfrm>
          <a:prstGeom prst="rect">
            <a:avLst/>
          </a:prstGeom>
          <a:noFill/>
          <a:ln w="9525">
            <a:noFill/>
            <a:miter lim="800000"/>
            <a:headEnd/>
            <a:tailEnd/>
          </a:ln>
        </p:spPr>
        <p:txBody>
          <a:bodyPr lIns="91430" tIns="45716" rIns="91430" bIns="45716" anchor="ctr">
            <a:prstTxWarp prst="textNoShape">
              <a:avLst/>
            </a:prstTxWarp>
          </a:bodyPr>
          <a:lstStyle/>
          <a:p>
            <a:pPr algn="ctr"/>
            <a:r>
              <a:rPr lang="en-US" sz="4400">
                <a:latin typeface="Calibri" pitchFamily="28" charset="0"/>
              </a:rPr>
              <a:t>SPARQL: Matching Patterns of Triples</a:t>
            </a:r>
          </a:p>
        </p:txBody>
      </p:sp>
      <p:sp>
        <p:nvSpPr>
          <p:cNvPr id="106516" name="TextBox 33"/>
          <p:cNvSpPr txBox="1">
            <a:spLocks noChangeArrowheads="1"/>
          </p:cNvSpPr>
          <p:nvPr/>
        </p:nvSpPr>
        <p:spPr bwMode="auto">
          <a:xfrm>
            <a:off x="152402" y="5334000"/>
            <a:ext cx="5080311" cy="446268"/>
          </a:xfrm>
          <a:prstGeom prst="rect">
            <a:avLst/>
          </a:prstGeom>
          <a:noFill/>
          <a:ln w="9525">
            <a:noFill/>
            <a:miter lim="800000"/>
            <a:headEnd/>
            <a:tailEnd/>
          </a:ln>
        </p:spPr>
        <p:txBody>
          <a:bodyPr wrap="none" lIns="91430" tIns="45716" rIns="91430" bIns="45716">
            <a:prstTxWarp prst="textNoShape">
              <a:avLst/>
            </a:prstTxWarp>
            <a:spAutoFit/>
          </a:bodyPr>
          <a:lstStyle/>
          <a:p>
            <a:r>
              <a:rPr lang="en-US" sz="2300">
                <a:latin typeface="Calibri" pitchFamily="28" charset="0"/>
              </a:rPr>
              <a:t>The match allows us to </a:t>
            </a:r>
            <a:r>
              <a:rPr lang="en-US" sz="2300" b="1" i="1">
                <a:latin typeface="Calibri" pitchFamily="28" charset="0"/>
              </a:rPr>
              <a:t>bind </a:t>
            </a:r>
            <a:r>
              <a:rPr lang="en-US" sz="2300">
                <a:latin typeface="Calibri" pitchFamily="28" charset="0"/>
              </a:rPr>
              <a:t> the variable</a:t>
            </a:r>
          </a:p>
        </p:txBody>
      </p:sp>
    </p:spTree>
    <p:extLst>
      <p:ext uri="{BB962C8B-B14F-4D97-AF65-F5344CB8AC3E}">
        <p14:creationId xmlns:p14="http://schemas.microsoft.com/office/powerpoint/2010/main" val="66266254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Looking forward</a:t>
            </a:r>
          </a:p>
        </p:txBody>
      </p:sp>
      <p:sp>
        <p:nvSpPr>
          <p:cNvPr id="3" name="Content Placeholder 2"/>
          <p:cNvSpPr>
            <a:spLocks noGrp="1"/>
          </p:cNvSpPr>
          <p:nvPr>
            <p:ph idx="1"/>
          </p:nvPr>
        </p:nvSpPr>
        <p:spPr>
          <a:xfrm>
            <a:off x="457200" y="1518645"/>
            <a:ext cx="8382000" cy="4495798"/>
          </a:xfrm>
        </p:spPr>
        <p:txBody>
          <a:bodyPr>
            <a:noAutofit/>
          </a:bodyPr>
          <a:lstStyle/>
          <a:p>
            <a:pPr>
              <a:lnSpc>
                <a:spcPct val="110000"/>
              </a:lnSpc>
            </a:pPr>
            <a:r>
              <a:rPr lang="en-US" dirty="0"/>
              <a:t>“It’s the standard, stupid” More reasoning services are being standardized, which means more use and development. Standardization is good!</a:t>
            </a:r>
          </a:p>
          <a:p>
            <a:pPr>
              <a:lnSpc>
                <a:spcPct val="110000"/>
              </a:lnSpc>
            </a:pPr>
            <a:r>
              <a:rPr lang="en-US" dirty="0"/>
              <a:t>The OWL 2 standard is recently finished and there is active work on implementations on many fronts</a:t>
            </a:r>
          </a:p>
          <a:p>
            <a:pPr>
              <a:lnSpc>
                <a:spcPct val="110000"/>
              </a:lnSpc>
            </a:pPr>
            <a:r>
              <a:rPr lang="en-US" dirty="0"/>
              <a:t>Standard ontology languages are still only weakly expressive, particularly in the realm of mathematics. Expect hybrid systems to be developed</a:t>
            </a:r>
          </a:p>
          <a:p>
            <a:pPr>
              <a:lnSpc>
                <a:spcPct val="110000"/>
              </a:lnSpc>
            </a:pPr>
            <a:r>
              <a:rPr lang="en-US" dirty="0"/>
              <a:t>Look towards combinations of DL, rule systems, spatial reasoners, probabilistic reasoning, symbolic mathematics,  as well as approximate reasoning</a:t>
            </a:r>
          </a:p>
          <a:p>
            <a:pPr>
              <a:lnSpc>
                <a:spcPct val="110000"/>
              </a:lnSpc>
            </a:pPr>
            <a:r>
              <a:rPr lang="en-US" dirty="0"/>
              <a:t>Scaling – look to more expressivity at larger scale. SPARQL, no reasoning 10^10 triples,  SPARQL, some reasoning 10^9 triples.</a:t>
            </a:r>
          </a:p>
        </p:txBody>
      </p:sp>
    </p:spTree>
    <p:extLst>
      <p:ext uri="{BB962C8B-B14F-4D97-AF65-F5344CB8AC3E}">
        <p14:creationId xmlns:p14="http://schemas.microsoft.com/office/powerpoint/2010/main" val="192161026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a:t>Tools of the trade: </a:t>
            </a:r>
            <a:br>
              <a:rPr lang="en-US"/>
            </a:br>
            <a:r>
              <a:rPr lang="en-US"/>
              <a:t>Graphical Editors</a:t>
            </a:r>
          </a:p>
        </p:txBody>
      </p:sp>
      <p:sp>
        <p:nvSpPr>
          <p:cNvPr id="3" name="Content Placeholder 2"/>
          <p:cNvSpPr>
            <a:spLocks noGrp="1"/>
          </p:cNvSpPr>
          <p:nvPr>
            <p:ph idx="1"/>
          </p:nvPr>
        </p:nvSpPr>
        <p:spPr>
          <a:xfrm>
            <a:off x="457200" y="1828800"/>
            <a:ext cx="8229600" cy="4297365"/>
          </a:xfrm>
        </p:spPr>
        <p:txBody>
          <a:bodyPr>
            <a:normAutofit/>
          </a:bodyPr>
          <a:lstStyle/>
          <a:p>
            <a:r>
              <a:rPr lang="en-US" sz="2800" dirty="0"/>
              <a:t>Protégé 3, 4</a:t>
            </a:r>
          </a:p>
          <a:p>
            <a:pPr lvl="1"/>
            <a:r>
              <a:rPr lang="en-US" sz="2400" dirty="0"/>
              <a:t>Protégé 3, OWL 1, Legacy, </a:t>
            </a:r>
            <a:r>
              <a:rPr lang="en-US" sz="2400" dirty="0" smtClean="0"/>
              <a:t>Stable (but obsolete for OWL development)</a:t>
            </a:r>
            <a:endParaRPr lang="en-US" sz="2400" dirty="0"/>
          </a:p>
          <a:p>
            <a:pPr lvl="1"/>
            <a:r>
              <a:rPr lang="en-US" sz="2400" u="sng" dirty="0"/>
              <a:t>Protégé 4</a:t>
            </a:r>
            <a:r>
              <a:rPr lang="en-US" sz="2400" dirty="0"/>
              <a:t>, Written for OWL 2, maturing (still a bit to go, but it’s what I usually use)</a:t>
            </a:r>
          </a:p>
          <a:p>
            <a:r>
              <a:rPr lang="en-US" sz="2800" dirty="0"/>
              <a:t>OBO edit</a:t>
            </a:r>
          </a:p>
          <a:p>
            <a:r>
              <a:rPr lang="en-US" sz="2800" dirty="0"/>
              <a:t>Neon OWL editor</a:t>
            </a:r>
          </a:p>
          <a:p>
            <a:r>
              <a:rPr lang="en-US" sz="2800" dirty="0" err="1"/>
              <a:t>Topbraid</a:t>
            </a:r>
            <a:r>
              <a:rPr lang="en-US" sz="2800" dirty="0"/>
              <a:t> Composer</a:t>
            </a:r>
          </a:p>
        </p:txBody>
      </p:sp>
    </p:spTree>
    <p:extLst>
      <p:ext uri="{BB962C8B-B14F-4D97-AF65-F5344CB8AC3E}">
        <p14:creationId xmlns:p14="http://schemas.microsoft.com/office/powerpoint/2010/main" val="337896679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Tools of the trade: Programmer APIs</a:t>
            </a:r>
          </a:p>
        </p:txBody>
      </p:sp>
      <p:sp>
        <p:nvSpPr>
          <p:cNvPr id="3" name="Content Placeholder 2"/>
          <p:cNvSpPr>
            <a:spLocks noGrp="1"/>
          </p:cNvSpPr>
          <p:nvPr>
            <p:ph idx="1"/>
          </p:nvPr>
        </p:nvSpPr>
        <p:spPr/>
        <p:txBody>
          <a:bodyPr>
            <a:noAutofit/>
          </a:bodyPr>
          <a:lstStyle/>
          <a:p>
            <a:pPr>
              <a:spcBef>
                <a:spcPts val="500"/>
              </a:spcBef>
            </a:pPr>
            <a:r>
              <a:rPr lang="en-US" sz="1800" dirty="0"/>
              <a:t>OWLAPI – Java (http://</a:t>
            </a:r>
            <a:r>
              <a:rPr lang="en-US" sz="1800" dirty="0" err="1"/>
              <a:t>owlapi.sourceforge.net</a:t>
            </a:r>
            <a:r>
              <a:rPr lang="en-US" sz="1800" dirty="0"/>
              <a:t>/)</a:t>
            </a:r>
          </a:p>
          <a:p>
            <a:pPr lvl="1">
              <a:spcBef>
                <a:spcPts val="500"/>
              </a:spcBef>
            </a:pPr>
            <a:r>
              <a:rPr lang="en-US" sz="1600" dirty="0"/>
              <a:t>Common access to a growing number of reasoners</a:t>
            </a:r>
          </a:p>
          <a:p>
            <a:pPr lvl="1">
              <a:spcBef>
                <a:spcPts val="500"/>
              </a:spcBef>
            </a:pPr>
            <a:r>
              <a:rPr lang="en-US" sz="1600" dirty="0"/>
              <a:t>Provide constructors, reasoner invocation, Class expression query, extraction of inferred results</a:t>
            </a:r>
          </a:p>
          <a:p>
            <a:pPr>
              <a:spcBef>
                <a:spcPts val="500"/>
              </a:spcBef>
            </a:pPr>
            <a:r>
              <a:rPr lang="en-US" sz="1800" dirty="0"/>
              <a:t>Jena – Java (http://</a:t>
            </a:r>
            <a:r>
              <a:rPr lang="en-US" sz="1800" dirty="0" err="1"/>
              <a:t>jena.sourceforge.net</a:t>
            </a:r>
            <a:r>
              <a:rPr lang="en-US" sz="1800" dirty="0"/>
              <a:t>/)</a:t>
            </a:r>
          </a:p>
          <a:p>
            <a:pPr lvl="1">
              <a:spcBef>
                <a:spcPts val="500"/>
              </a:spcBef>
            </a:pPr>
            <a:r>
              <a:rPr lang="en-US" sz="1600" dirty="0"/>
              <a:t>Semantic Web oriented. RDF more than OWL.</a:t>
            </a:r>
          </a:p>
          <a:p>
            <a:pPr lvl="1">
              <a:spcBef>
                <a:spcPts val="500"/>
              </a:spcBef>
            </a:pPr>
            <a:r>
              <a:rPr lang="en-US" sz="1600" dirty="0"/>
              <a:t>Provides some constructors, SPARQL implementation, serialization to/from variety of formats</a:t>
            </a:r>
          </a:p>
          <a:p>
            <a:pPr>
              <a:spcBef>
                <a:spcPts val="500"/>
              </a:spcBef>
            </a:pPr>
            <a:r>
              <a:rPr lang="en-US" sz="2000" dirty="0" err="1"/>
              <a:t>Fuxi</a:t>
            </a:r>
            <a:r>
              <a:rPr lang="en-US" sz="2000" dirty="0"/>
              <a:t> – Python (http://</a:t>
            </a:r>
            <a:r>
              <a:rPr lang="en-US" sz="2000" dirty="0" err="1"/>
              <a:t>code.google.com</a:t>
            </a:r>
            <a:r>
              <a:rPr lang="en-US" sz="2000" dirty="0"/>
              <a:t>/p/</a:t>
            </a:r>
            <a:r>
              <a:rPr lang="en-US" sz="2000" dirty="0" err="1"/>
              <a:t>fuxi</a:t>
            </a:r>
            <a:r>
              <a:rPr lang="en-US" sz="2000" dirty="0"/>
              <a:t>/)</a:t>
            </a:r>
          </a:p>
          <a:p>
            <a:pPr lvl="1">
              <a:spcBef>
                <a:spcPts val="500"/>
              </a:spcBef>
            </a:pPr>
            <a:r>
              <a:rPr lang="en-US" sz="1800" dirty="0"/>
              <a:t>Infix syntax for OWL</a:t>
            </a:r>
          </a:p>
          <a:p>
            <a:pPr lvl="1">
              <a:spcBef>
                <a:spcPts val="500"/>
              </a:spcBef>
            </a:pPr>
            <a:r>
              <a:rPr lang="en-US" sz="1800" dirty="0"/>
              <a:t>Reasoner for subset of OWL</a:t>
            </a:r>
          </a:p>
          <a:p>
            <a:pPr>
              <a:spcBef>
                <a:spcPts val="500"/>
              </a:spcBef>
            </a:pPr>
            <a:r>
              <a:rPr lang="en-US" sz="1800" dirty="0" smtClean="0"/>
              <a:t>LSW 2 </a:t>
            </a:r>
            <a:r>
              <a:rPr lang="en-US" sz="1800" dirty="0"/>
              <a:t>– Common lisp </a:t>
            </a:r>
          </a:p>
          <a:p>
            <a:pPr lvl="1">
              <a:spcBef>
                <a:spcPts val="500"/>
              </a:spcBef>
            </a:pPr>
            <a:r>
              <a:rPr lang="en-US" sz="1600" dirty="0"/>
              <a:t>What I use for my development</a:t>
            </a:r>
          </a:p>
          <a:p>
            <a:pPr lvl="1">
              <a:spcBef>
                <a:spcPts val="500"/>
              </a:spcBef>
            </a:pPr>
            <a:r>
              <a:rPr lang="en-US" sz="1600" dirty="0"/>
              <a:t>Base on </a:t>
            </a:r>
            <a:r>
              <a:rPr lang="en-US" sz="1600" dirty="0" smtClean="0"/>
              <a:t>OWLAPI, Hermit, Fact++, Pellet</a:t>
            </a:r>
            <a:endParaRPr lang="en-US" sz="1600" dirty="0"/>
          </a:p>
          <a:p>
            <a:pPr lvl="1">
              <a:spcBef>
                <a:spcPts val="500"/>
              </a:spcBef>
            </a:pPr>
            <a:r>
              <a:rPr lang="en-US" sz="1600" dirty="0"/>
              <a:t>Constructors, reasoning services, graphical </a:t>
            </a:r>
            <a:r>
              <a:rPr lang="en-US" sz="1800" dirty="0"/>
              <a:t>view</a:t>
            </a:r>
          </a:p>
          <a:p>
            <a:pPr lvl="1">
              <a:spcBef>
                <a:spcPts val="500"/>
              </a:spcBef>
              <a:buNone/>
            </a:pPr>
            <a:endParaRPr lang="en-US" sz="1800" dirty="0"/>
          </a:p>
          <a:p>
            <a:pPr lvl="1">
              <a:spcBef>
                <a:spcPts val="500"/>
              </a:spcBef>
            </a:pPr>
            <a:endParaRPr lang="en-US" sz="1800" dirty="0"/>
          </a:p>
          <a:p>
            <a:pPr lvl="1">
              <a:spcBef>
                <a:spcPts val="500"/>
              </a:spcBef>
            </a:pPr>
            <a:endParaRPr lang="en-US" sz="1600" dirty="0"/>
          </a:p>
        </p:txBody>
      </p:sp>
    </p:spTree>
    <p:extLst>
      <p:ext uri="{BB962C8B-B14F-4D97-AF65-F5344CB8AC3E}">
        <p14:creationId xmlns:p14="http://schemas.microsoft.com/office/powerpoint/2010/main" val="189366234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r>
              <a:rPr lang="en-US"/>
              <a:t>Tools of the trade: </a:t>
            </a:r>
            <a:br>
              <a:rPr lang="en-US"/>
            </a:br>
            <a:r>
              <a:rPr lang="en-US"/>
              <a:t>Databases for OWL/RDF content</a:t>
            </a:r>
            <a:br>
              <a:rPr lang="en-US"/>
            </a:br>
            <a:endParaRPr lang="en-US"/>
          </a:p>
        </p:txBody>
      </p:sp>
      <p:sp>
        <p:nvSpPr>
          <p:cNvPr id="3" name="Content Placeholder 2"/>
          <p:cNvSpPr>
            <a:spLocks noGrp="1"/>
          </p:cNvSpPr>
          <p:nvPr>
            <p:ph idx="1"/>
          </p:nvPr>
        </p:nvSpPr>
        <p:spPr>
          <a:xfrm>
            <a:off x="457200" y="1752600"/>
            <a:ext cx="8229600" cy="4221165"/>
          </a:xfrm>
        </p:spPr>
        <p:txBody>
          <a:bodyPr>
            <a:normAutofit/>
          </a:bodyPr>
          <a:lstStyle/>
          <a:p>
            <a:r>
              <a:rPr lang="en-US" dirty="0" err="1"/>
              <a:t>Openlink</a:t>
            </a:r>
            <a:r>
              <a:rPr lang="en-US" dirty="0"/>
              <a:t> Virtuoso: Triple store with small amount of reasoning capability but large capacity. What Neurocommons uses.</a:t>
            </a:r>
          </a:p>
          <a:p>
            <a:r>
              <a:rPr lang="en-US" dirty="0"/>
              <a:t>Oracle 11g: Triple store supports OWL-RL, rule additions.</a:t>
            </a:r>
          </a:p>
          <a:p>
            <a:r>
              <a:rPr lang="en-US" dirty="0" smtClean="0"/>
              <a:t>Pellet, </a:t>
            </a:r>
            <a:r>
              <a:rPr lang="en-US" dirty="0" err="1" smtClean="0"/>
              <a:t>Stardog</a:t>
            </a:r>
            <a:endParaRPr lang="en-US" dirty="0"/>
          </a:p>
          <a:p>
            <a:r>
              <a:rPr lang="en-US" dirty="0"/>
              <a:t>OWLIM: Subset of OWL reasoning over large store</a:t>
            </a:r>
          </a:p>
          <a:p>
            <a:r>
              <a:rPr lang="en-US" dirty="0"/>
              <a:t>Sesame: Liked API, smaller data sets.</a:t>
            </a:r>
          </a:p>
        </p:txBody>
      </p:sp>
    </p:spTree>
    <p:extLst>
      <p:ext uri="{BB962C8B-B14F-4D97-AF65-F5344CB8AC3E}">
        <p14:creationId xmlns:p14="http://schemas.microsoft.com/office/powerpoint/2010/main" val="268991200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73" y="316824"/>
            <a:ext cx="9211291" cy="868362"/>
          </a:xfrm>
        </p:spPr>
        <p:txBody>
          <a:bodyPr>
            <a:normAutofit/>
          </a:bodyPr>
          <a:lstStyle/>
          <a:p>
            <a:r>
              <a:rPr lang="en-US" dirty="0"/>
              <a:t>Tools of the trade: Query Languages</a:t>
            </a:r>
          </a:p>
        </p:txBody>
      </p:sp>
      <p:sp>
        <p:nvSpPr>
          <p:cNvPr id="3" name="Content Placeholder 2"/>
          <p:cNvSpPr>
            <a:spLocks noGrp="1"/>
          </p:cNvSpPr>
          <p:nvPr>
            <p:ph idx="1"/>
          </p:nvPr>
        </p:nvSpPr>
        <p:spPr>
          <a:xfrm>
            <a:off x="457200" y="1371600"/>
            <a:ext cx="8229600" cy="4525963"/>
          </a:xfrm>
        </p:spPr>
        <p:txBody>
          <a:bodyPr>
            <a:noAutofit/>
          </a:bodyPr>
          <a:lstStyle/>
          <a:p>
            <a:r>
              <a:rPr lang="en-US" sz="2800" dirty="0"/>
              <a:t>SPARQL</a:t>
            </a:r>
          </a:p>
          <a:p>
            <a:pPr lvl="1"/>
            <a:r>
              <a:rPr lang="en-US" sz="2400" dirty="0"/>
              <a:t>RDF-based, reasoning agnostic, works with large stores. Active working group specifying new version. SPARQL-update extension adds update capability. http based protocol. </a:t>
            </a:r>
          </a:p>
          <a:p>
            <a:r>
              <a:rPr lang="en-US" sz="2800" dirty="0"/>
              <a:t>“DL query”</a:t>
            </a:r>
          </a:p>
          <a:p>
            <a:pPr lvl="1"/>
            <a:r>
              <a:rPr lang="en-US" sz="2400" dirty="0"/>
              <a:t>Accept class expressions as queries – return </a:t>
            </a:r>
            <a:r>
              <a:rPr lang="en-US" sz="2400" dirty="0" err="1"/>
              <a:t>subclasss</a:t>
            </a:r>
            <a:r>
              <a:rPr lang="en-US" sz="2400" dirty="0"/>
              <a:t>, superclasses, instances, consistency. </a:t>
            </a:r>
            <a:r>
              <a:rPr lang="en-US" sz="2400" dirty="0" err="1"/>
              <a:t>OWLapi</a:t>
            </a:r>
            <a:r>
              <a:rPr lang="en-US" sz="2400" dirty="0"/>
              <a:t>, DL-Tab in Protégé, </a:t>
            </a:r>
            <a:r>
              <a:rPr lang="en-US" sz="2400" dirty="0" err="1"/>
              <a:t>OWLink</a:t>
            </a:r>
            <a:endParaRPr lang="en-US" sz="2400" dirty="0"/>
          </a:p>
          <a:p>
            <a:r>
              <a:rPr lang="en-US" sz="2800" dirty="0"/>
              <a:t>SPARQL-DL</a:t>
            </a:r>
          </a:p>
          <a:p>
            <a:pPr lvl="1"/>
            <a:r>
              <a:rPr lang="en-US" sz="2400" dirty="0"/>
              <a:t>Proposed extension to SPARQL to be OWL aware. Implemented as part of Pellet</a:t>
            </a:r>
          </a:p>
          <a:p>
            <a:pPr lvl="1"/>
            <a:endParaRPr lang="en-US" sz="2400" dirty="0"/>
          </a:p>
        </p:txBody>
      </p:sp>
    </p:spTree>
    <p:extLst>
      <p:ext uri="{BB962C8B-B14F-4D97-AF65-F5344CB8AC3E}">
        <p14:creationId xmlns:p14="http://schemas.microsoft.com/office/powerpoint/2010/main" val="255070891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a:t>Tools of the trade: Flavors of reasoning</a:t>
            </a:r>
          </a:p>
        </p:txBody>
      </p:sp>
      <p:sp>
        <p:nvSpPr>
          <p:cNvPr id="3" name="Content Placeholder 2"/>
          <p:cNvSpPr>
            <a:spLocks noGrp="1"/>
          </p:cNvSpPr>
          <p:nvPr>
            <p:ph idx="1"/>
          </p:nvPr>
        </p:nvSpPr>
        <p:spPr>
          <a:xfrm>
            <a:off x="914400" y="1653581"/>
            <a:ext cx="7313613" cy="4056062"/>
          </a:xfrm>
        </p:spPr>
        <p:txBody>
          <a:bodyPr>
            <a:noAutofit/>
          </a:bodyPr>
          <a:lstStyle/>
          <a:p>
            <a:r>
              <a:rPr lang="en-US" dirty="0"/>
              <a:t>First order and higher order logic systems. E.g. </a:t>
            </a:r>
            <a:r>
              <a:rPr lang="en-US" dirty="0">
                <a:hlinkClick r:id="rId2"/>
              </a:rPr>
              <a:t>Isabelle</a:t>
            </a:r>
            <a:r>
              <a:rPr lang="en-US" dirty="0"/>
              <a:t>, </a:t>
            </a:r>
            <a:r>
              <a:rPr lang="en-US" dirty="0">
                <a:hlinkClick r:id="rId3"/>
              </a:rPr>
              <a:t>Prover9</a:t>
            </a:r>
            <a:r>
              <a:rPr lang="en-US" dirty="0"/>
              <a:t>. Suitable for very expressive, small systems.</a:t>
            </a:r>
          </a:p>
          <a:p>
            <a:r>
              <a:rPr lang="en-US" dirty="0"/>
              <a:t>Rule based. Production systems. RIF, SWRL, Answer-Set (</a:t>
            </a:r>
            <a:r>
              <a:rPr lang="en-US" dirty="0">
                <a:hlinkClick r:id="rId4"/>
              </a:rPr>
              <a:t>DLV</a:t>
            </a:r>
            <a:r>
              <a:rPr lang="en-US" dirty="0"/>
              <a:t>)</a:t>
            </a:r>
          </a:p>
          <a:p>
            <a:r>
              <a:rPr lang="en-US" dirty="0"/>
              <a:t>Description logics – OWL effective, expressive, reasoning </a:t>
            </a:r>
          </a:p>
          <a:p>
            <a:pPr lvl="1"/>
            <a:r>
              <a:rPr lang="en-US" sz="2400" dirty="0"/>
              <a:t>OWL-DL Most expressive. Most expensive to reason about</a:t>
            </a:r>
          </a:p>
          <a:p>
            <a:pPr lvl="1"/>
            <a:r>
              <a:rPr lang="en-US" sz="2400" dirty="0"/>
              <a:t>OWL-RL Suitable for implementation using rule based technology</a:t>
            </a:r>
          </a:p>
          <a:p>
            <a:pPr lvl="1"/>
            <a:r>
              <a:rPr lang="en-US" sz="2400" dirty="0"/>
              <a:t>OWL-EL Tractable reasoning for large numbers of classes</a:t>
            </a:r>
          </a:p>
          <a:p>
            <a:pPr lvl="1"/>
            <a:r>
              <a:rPr lang="en-US" sz="2400" dirty="0"/>
              <a:t>OWL-QL Reasoning on large numbers of instances in relational databases</a:t>
            </a:r>
          </a:p>
          <a:p>
            <a:pPr lvl="1"/>
            <a:endParaRPr lang="en-US" sz="2400" dirty="0"/>
          </a:p>
        </p:txBody>
      </p:sp>
    </p:spTree>
    <p:extLst>
      <p:ext uri="{BB962C8B-B14F-4D97-AF65-F5344CB8AC3E}">
        <p14:creationId xmlns:p14="http://schemas.microsoft.com/office/powerpoint/2010/main" val="23979358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6078" y="1153437"/>
            <a:ext cx="7235966" cy="2598147"/>
          </a:xfrm>
        </p:spPr>
        <p:txBody>
          <a:bodyPr>
            <a:noAutofit/>
          </a:bodyPr>
          <a:lstStyle/>
          <a:p>
            <a:pPr>
              <a:lnSpc>
                <a:spcPts val="7000"/>
              </a:lnSpc>
            </a:pPr>
            <a:r>
              <a:rPr lang="en-US" sz="5400" b="1" dirty="0" smtClean="0"/>
              <a:t>An introduction to </a:t>
            </a:r>
            <a:br>
              <a:rPr lang="en-US" sz="5400" b="1" dirty="0" smtClean="0"/>
            </a:br>
            <a:r>
              <a:rPr lang="en-US" sz="5400" b="1" u="sng" dirty="0" smtClean="0"/>
              <a:t>W</a:t>
            </a:r>
            <a:r>
              <a:rPr lang="en-US" sz="5400" b="1" dirty="0" smtClean="0"/>
              <a:t>eb </a:t>
            </a:r>
            <a:r>
              <a:rPr lang="en-US" sz="5400" b="1" u="sng" dirty="0" smtClean="0"/>
              <a:t>O</a:t>
            </a:r>
            <a:r>
              <a:rPr lang="en-US" sz="5400" b="1" dirty="0" smtClean="0"/>
              <a:t>ntology </a:t>
            </a:r>
            <a:r>
              <a:rPr lang="en-US" sz="5400" b="1" u="sng" dirty="0" smtClean="0"/>
              <a:t>L</a:t>
            </a:r>
            <a:r>
              <a:rPr lang="en-US" sz="5400" b="1" dirty="0" smtClean="0"/>
              <a:t>anguage </a:t>
            </a:r>
            <a:br>
              <a:rPr lang="en-US" sz="5400" b="1" dirty="0" smtClean="0"/>
            </a:br>
            <a:r>
              <a:rPr lang="en-US" sz="4800" i="1" dirty="0" smtClean="0"/>
              <a:t>aka</a:t>
            </a:r>
            <a:r>
              <a:rPr lang="en-US" sz="5400" i="1" dirty="0" smtClean="0"/>
              <a:t>  </a:t>
            </a:r>
            <a:r>
              <a:rPr lang="en-US" sz="5400" b="1" dirty="0" smtClean="0"/>
              <a:t>OWL</a:t>
            </a:r>
            <a:endParaRPr lang="en-US" sz="5400" b="1" dirty="0"/>
          </a:p>
        </p:txBody>
      </p:sp>
      <p:sp>
        <p:nvSpPr>
          <p:cNvPr id="4" name="Subtitle 3"/>
          <p:cNvSpPr>
            <a:spLocks noGrp="1"/>
          </p:cNvSpPr>
          <p:nvPr>
            <p:ph type="subTitle" idx="1"/>
          </p:nvPr>
        </p:nvSpPr>
        <p:spPr>
          <a:xfrm>
            <a:off x="2209799" y="5056631"/>
            <a:ext cx="6727375" cy="1801369"/>
          </a:xfrm>
        </p:spPr>
        <p:txBody>
          <a:bodyPr>
            <a:normAutofit/>
          </a:bodyPr>
          <a:lstStyle/>
          <a:p>
            <a:pPr>
              <a:lnSpc>
                <a:spcPts val="4000"/>
              </a:lnSpc>
            </a:pPr>
            <a:r>
              <a:rPr lang="en-US" sz="3200" dirty="0" smtClean="0"/>
              <a:t>Because it might be hard to explain the BFO 2 OWL implementation if you don’t know what OWL is</a:t>
            </a:r>
            <a:endParaRPr lang="en-US" sz="3200" dirty="0"/>
          </a:p>
        </p:txBody>
      </p:sp>
    </p:spTree>
    <p:extLst>
      <p:ext uri="{BB962C8B-B14F-4D97-AF65-F5344CB8AC3E}">
        <p14:creationId xmlns:p14="http://schemas.microsoft.com/office/powerpoint/2010/main" val="42161875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BFO 2 OWL Implementation</a:t>
            </a:r>
            <a:endParaRPr lang="en-US" dirty="0"/>
          </a:p>
        </p:txBody>
      </p:sp>
      <p:sp>
        <p:nvSpPr>
          <p:cNvPr id="3" name="Subtitle 2"/>
          <p:cNvSpPr>
            <a:spLocks noGrp="1"/>
          </p:cNvSpPr>
          <p:nvPr>
            <p:ph type="subTitle" idx="1"/>
          </p:nvPr>
        </p:nvSpPr>
        <p:spPr/>
        <p:txBody>
          <a:bodyPr/>
          <a:lstStyle/>
          <a:p>
            <a:r>
              <a:rPr lang="en-US" dirty="0" smtClean="0"/>
              <a:t>Choices, Issues, Resolutions</a:t>
            </a:r>
          </a:p>
          <a:p>
            <a:endParaRPr lang="en-US" dirty="0"/>
          </a:p>
        </p:txBody>
      </p:sp>
    </p:spTree>
    <p:extLst>
      <p:ext uri="{BB962C8B-B14F-4D97-AF65-F5344CB8AC3E}">
        <p14:creationId xmlns:p14="http://schemas.microsoft.com/office/powerpoint/2010/main" val="402721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start</a:t>
            </a:r>
            <a:endParaRPr lang="en-US" dirty="0"/>
          </a:p>
        </p:txBody>
      </p:sp>
      <p:sp>
        <p:nvSpPr>
          <p:cNvPr id="3" name="Content Placeholder 2"/>
          <p:cNvSpPr>
            <a:spLocks noGrp="1"/>
          </p:cNvSpPr>
          <p:nvPr>
            <p:ph idx="1"/>
          </p:nvPr>
        </p:nvSpPr>
        <p:spPr/>
        <p:txBody>
          <a:bodyPr/>
          <a:lstStyle/>
          <a:p>
            <a:r>
              <a:rPr lang="en-US" dirty="0" smtClean="0"/>
              <a:t>Get Protégé 4.2 latest version</a:t>
            </a:r>
          </a:p>
          <a:p>
            <a:r>
              <a:rPr lang="en-US" dirty="0" smtClean="0"/>
              <a:t>Open </a:t>
            </a:r>
            <a:r>
              <a:rPr lang="en-US" dirty="0" smtClean="0">
                <a:hlinkClick r:id="rId2"/>
              </a:rPr>
              <a:t>http://purl.obolibrary.org/obo/bfo.owl</a:t>
            </a:r>
            <a:endParaRPr lang="en-US" dirty="0" smtClean="0"/>
          </a:p>
          <a:p>
            <a:r>
              <a:rPr lang="en-US" dirty="0" smtClean="0"/>
              <a:t>Follow along</a:t>
            </a:r>
            <a:endParaRPr lang="en-US" dirty="0"/>
          </a:p>
        </p:txBody>
      </p:sp>
    </p:spTree>
    <p:extLst>
      <p:ext uri="{BB962C8B-B14F-4D97-AF65-F5344CB8AC3E}">
        <p14:creationId xmlns:p14="http://schemas.microsoft.com/office/powerpoint/2010/main" val="317889362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this section</a:t>
            </a:r>
            <a:endParaRPr lang="en-US" dirty="0"/>
          </a:p>
        </p:txBody>
      </p:sp>
      <p:sp>
        <p:nvSpPr>
          <p:cNvPr id="3" name="Content Placeholder 2"/>
          <p:cNvSpPr>
            <a:spLocks noGrp="1"/>
          </p:cNvSpPr>
          <p:nvPr>
            <p:ph idx="1"/>
          </p:nvPr>
        </p:nvSpPr>
        <p:spPr>
          <a:xfrm>
            <a:off x="914400" y="1735138"/>
            <a:ext cx="7313613" cy="4433004"/>
          </a:xfrm>
        </p:spPr>
        <p:txBody>
          <a:bodyPr>
            <a:noAutofit/>
          </a:bodyPr>
          <a:lstStyle/>
          <a:p>
            <a:pPr>
              <a:lnSpc>
                <a:spcPts val="1600"/>
              </a:lnSpc>
            </a:pPr>
            <a:r>
              <a:rPr lang="en-US" sz="2000" dirty="0" smtClean="0"/>
              <a:t>Say </a:t>
            </a:r>
            <a:r>
              <a:rPr lang="en-US" sz="2000" dirty="0" smtClean="0"/>
              <a:t>a few words about BFO</a:t>
            </a:r>
          </a:p>
          <a:p>
            <a:pPr>
              <a:lnSpc>
                <a:spcPts val="1600"/>
              </a:lnSpc>
            </a:pPr>
            <a:r>
              <a:rPr lang="en-US" sz="2000" dirty="0" smtClean="0"/>
              <a:t>Describe the BFO 2 OWL design principles</a:t>
            </a:r>
          </a:p>
          <a:p>
            <a:pPr>
              <a:lnSpc>
                <a:spcPts val="1600"/>
              </a:lnSpc>
            </a:pPr>
            <a:r>
              <a:rPr lang="en-US" sz="2000" dirty="0" smtClean="0"/>
              <a:t>Make clear the status of BFO 2 OWL </a:t>
            </a:r>
          </a:p>
          <a:p>
            <a:pPr>
              <a:lnSpc>
                <a:spcPts val="1600"/>
              </a:lnSpc>
            </a:pPr>
            <a:r>
              <a:rPr lang="en-US" sz="2000" dirty="0" smtClean="0"/>
              <a:t>Discuss contents of  BFO 2 OWL</a:t>
            </a:r>
          </a:p>
          <a:p>
            <a:pPr>
              <a:lnSpc>
                <a:spcPts val="1600"/>
              </a:lnSpc>
            </a:pPr>
            <a:r>
              <a:rPr lang="en-US" sz="2000" dirty="0" smtClean="0"/>
              <a:t>Review changes relative to BFO 1</a:t>
            </a:r>
          </a:p>
          <a:p>
            <a:pPr lvl="1">
              <a:lnSpc>
                <a:spcPts val="1600"/>
              </a:lnSpc>
            </a:pPr>
            <a:r>
              <a:rPr lang="en-US" sz="1800" dirty="0" smtClean="0"/>
              <a:t>Give guidelines for migrating from BFO 1 to BFO 2</a:t>
            </a:r>
          </a:p>
          <a:p>
            <a:pPr>
              <a:lnSpc>
                <a:spcPts val="1600"/>
              </a:lnSpc>
            </a:pPr>
            <a:r>
              <a:rPr lang="en-US" sz="2000" dirty="0" smtClean="0"/>
              <a:t>Discuss selected aspects of the implementation </a:t>
            </a:r>
          </a:p>
          <a:p>
            <a:pPr lvl="1">
              <a:lnSpc>
                <a:spcPts val="1600"/>
              </a:lnSpc>
            </a:pPr>
            <a:r>
              <a:rPr lang="en-US" sz="2000" dirty="0" smtClean="0"/>
              <a:t>Strategy for time-indexed properties</a:t>
            </a:r>
          </a:p>
          <a:p>
            <a:pPr>
              <a:lnSpc>
                <a:spcPts val="1600"/>
              </a:lnSpc>
            </a:pPr>
            <a:r>
              <a:rPr lang="en-US" sz="2000" dirty="0" smtClean="0"/>
              <a:t>Review selected open issues</a:t>
            </a:r>
          </a:p>
          <a:p>
            <a:pPr>
              <a:lnSpc>
                <a:spcPts val="1600"/>
              </a:lnSpc>
            </a:pPr>
            <a:r>
              <a:rPr lang="en-US" sz="2000" dirty="0" smtClean="0"/>
              <a:t>Answer your questions</a:t>
            </a:r>
          </a:p>
        </p:txBody>
      </p:sp>
    </p:spTree>
    <p:extLst>
      <p:ext uri="{BB962C8B-B14F-4D97-AF65-F5344CB8AC3E}">
        <p14:creationId xmlns:p14="http://schemas.microsoft.com/office/powerpoint/2010/main" val="137166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3600"/>
              </a:lnSpc>
            </a:pPr>
            <a:r>
              <a:rPr lang="en-US" sz="4000" dirty="0" smtClean="0"/>
              <a:t>Status of BFO 2</a:t>
            </a:r>
            <a:br>
              <a:rPr lang="en-US" sz="4000" dirty="0" smtClean="0"/>
            </a:br>
            <a:r>
              <a:rPr lang="en-US" sz="4000" dirty="0" smtClean="0"/>
              <a:t>2012-07-20 “Graz” Release</a:t>
            </a:r>
            <a:endParaRPr lang="en-US" sz="4000" dirty="0"/>
          </a:p>
        </p:txBody>
      </p:sp>
      <p:sp>
        <p:nvSpPr>
          <p:cNvPr id="3" name="Content Placeholder 2"/>
          <p:cNvSpPr>
            <a:spLocks noGrp="1"/>
          </p:cNvSpPr>
          <p:nvPr>
            <p:ph idx="1"/>
          </p:nvPr>
        </p:nvSpPr>
        <p:spPr/>
        <p:txBody>
          <a:bodyPr>
            <a:noAutofit/>
          </a:bodyPr>
          <a:lstStyle/>
          <a:p>
            <a:pPr>
              <a:lnSpc>
                <a:spcPts val="1800"/>
              </a:lnSpc>
            </a:pPr>
            <a:r>
              <a:rPr lang="en-US" sz="1800" dirty="0"/>
              <a:t>This version of BFO represents </a:t>
            </a:r>
            <a:r>
              <a:rPr lang="en-US" sz="1800" b="1" dirty="0">
                <a:solidFill>
                  <a:srgbClr val="FF0000"/>
                </a:solidFill>
              </a:rPr>
              <a:t>a major update </a:t>
            </a:r>
            <a:r>
              <a:rPr lang="en-US" sz="1800" dirty="0"/>
              <a:t>to BFO and </a:t>
            </a:r>
            <a:r>
              <a:rPr lang="en-US" sz="1800" b="1" dirty="0">
                <a:solidFill>
                  <a:srgbClr val="FF0000"/>
                </a:solidFill>
              </a:rPr>
              <a:t>is not backwards compatible </a:t>
            </a:r>
            <a:r>
              <a:rPr lang="en-US" sz="1800" dirty="0"/>
              <a:t>with BFO 1.1. The previous version of BFO, </a:t>
            </a:r>
            <a:r>
              <a:rPr lang="en-US" sz="1800" b="1" dirty="0">
                <a:solidFill>
                  <a:srgbClr val="FF0000"/>
                </a:solidFill>
              </a:rPr>
              <a:t>version 1.1.1 will remain available at </a:t>
            </a:r>
            <a:r>
              <a:rPr lang="en-US" sz="1800" b="1" u="sng" dirty="0">
                <a:solidFill>
                  <a:srgbClr val="FF0000"/>
                </a:solidFill>
              </a:rPr>
              <a:t>http://ifomis.org/bfo/1.1</a:t>
            </a:r>
            <a:r>
              <a:rPr lang="en-US" sz="1800" u="sng" dirty="0"/>
              <a:t> </a:t>
            </a:r>
            <a:r>
              <a:rPr lang="en-US" sz="1800" dirty="0"/>
              <a:t>and will no longer be updated. We </a:t>
            </a:r>
            <a:r>
              <a:rPr lang="en-US" sz="1800" b="1" dirty="0">
                <a:solidFill>
                  <a:srgbClr val="FF0000"/>
                </a:solidFill>
              </a:rPr>
              <a:t>expect to provide automated support </a:t>
            </a:r>
            <a:r>
              <a:rPr lang="en-US" sz="1800" dirty="0"/>
              <a:t>for migrating from BFO 1.1 to BFO 2 at some point </a:t>
            </a:r>
            <a:r>
              <a:rPr lang="en-US" sz="1800" b="1" dirty="0">
                <a:solidFill>
                  <a:srgbClr val="FF0000"/>
                </a:solidFill>
              </a:rPr>
              <a:t>in the future</a:t>
            </a:r>
            <a:r>
              <a:rPr lang="en-US" sz="1800" dirty="0"/>
              <a:t>.</a:t>
            </a:r>
          </a:p>
          <a:p>
            <a:pPr>
              <a:lnSpc>
                <a:spcPts val="1800"/>
              </a:lnSpc>
            </a:pPr>
            <a:r>
              <a:rPr lang="en-US" sz="1800" b="1" dirty="0" smtClean="0">
                <a:solidFill>
                  <a:srgbClr val="FF0000"/>
                </a:solidFill>
              </a:rPr>
              <a:t>This </a:t>
            </a:r>
            <a:r>
              <a:rPr lang="en-US" sz="1800" b="1" dirty="0">
                <a:solidFill>
                  <a:srgbClr val="FF0000"/>
                </a:solidFill>
              </a:rPr>
              <a:t>version is a draft release for public comments</a:t>
            </a:r>
            <a:r>
              <a:rPr lang="en-US" sz="1800" b="1" dirty="0"/>
              <a:t>. </a:t>
            </a:r>
            <a:r>
              <a:rPr lang="en-US" sz="1800" dirty="0"/>
              <a:t>As such we expect it to </a:t>
            </a:r>
            <a:r>
              <a:rPr lang="en-US" sz="1800" b="1" dirty="0">
                <a:solidFill>
                  <a:srgbClr val="FF0000"/>
                </a:solidFill>
              </a:rPr>
              <a:t>generate a lively discussion rather than be a stable ground for building application ontologies</a:t>
            </a:r>
            <a:r>
              <a:rPr lang="en-US" sz="1800" dirty="0"/>
              <a:t>. The release is the product of intensive discussions and a series of prototypes which kicked off with a November 2011 workshop held in Buffalo.</a:t>
            </a:r>
          </a:p>
          <a:p>
            <a:pPr>
              <a:lnSpc>
                <a:spcPts val="1800"/>
              </a:lnSpc>
            </a:pPr>
            <a:r>
              <a:rPr lang="en-US" sz="1800" dirty="0" smtClean="0"/>
              <a:t>While </a:t>
            </a:r>
            <a:r>
              <a:rPr lang="en-US" sz="1800" dirty="0"/>
              <a:t>we have attempted to produce a file reflecting the current BFO2 specification document, </a:t>
            </a:r>
            <a:r>
              <a:rPr lang="en-US" sz="1800" b="1" dirty="0">
                <a:solidFill>
                  <a:srgbClr val="FF0000"/>
                </a:solidFill>
              </a:rPr>
              <a:t>there </a:t>
            </a:r>
            <a:r>
              <a:rPr lang="en-US" sz="1800" b="1" dirty="0" smtClean="0">
                <a:solidFill>
                  <a:srgbClr val="FF0000"/>
                </a:solidFill>
              </a:rPr>
              <a:t>remain issues and bugs </a:t>
            </a:r>
            <a:r>
              <a:rPr lang="en-US" sz="1800" b="1" dirty="0">
                <a:solidFill>
                  <a:srgbClr val="FF0000"/>
                </a:solidFill>
              </a:rPr>
              <a:t>that will be fixed </a:t>
            </a:r>
            <a:r>
              <a:rPr lang="en-US" sz="1800" dirty="0"/>
              <a:t>in subsequent releases. Our expectation is that </a:t>
            </a:r>
            <a:r>
              <a:rPr lang="en-US" sz="1800" b="1" dirty="0">
                <a:solidFill>
                  <a:srgbClr val="008000"/>
                </a:solidFill>
              </a:rPr>
              <a:t>IDs in this version, going forward, will not disappear </a:t>
            </a:r>
            <a:r>
              <a:rPr lang="en-US" sz="1800" dirty="0"/>
              <a:t>and we will </a:t>
            </a:r>
            <a:r>
              <a:rPr lang="en-US" sz="1800" b="1" dirty="0">
                <a:solidFill>
                  <a:srgbClr val="FF0000"/>
                </a:solidFill>
              </a:rPr>
              <a:t>follow the GO/OBI deprecation policy</a:t>
            </a:r>
            <a:r>
              <a:rPr lang="en-US" sz="1800" dirty="0"/>
              <a:t>. In addition, </a:t>
            </a:r>
            <a:r>
              <a:rPr lang="en-US" sz="1800" b="1" dirty="0">
                <a:solidFill>
                  <a:srgbClr val="FF0000"/>
                </a:solidFill>
              </a:rPr>
              <a:t>not all elements of the reference itself are stable and there may be (even substantial) changes</a:t>
            </a:r>
            <a:r>
              <a:rPr lang="en-US" sz="1800" dirty="0"/>
              <a:t> to the reference before we have the first release candidate.</a:t>
            </a:r>
          </a:p>
        </p:txBody>
      </p:sp>
    </p:spTree>
    <p:extLst>
      <p:ext uri="{BB962C8B-B14F-4D97-AF65-F5344CB8AC3E}">
        <p14:creationId xmlns:p14="http://schemas.microsoft.com/office/powerpoint/2010/main" val="288174114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OWL 2</a:t>
            </a:r>
            <a:endParaRPr lang="en-US" dirty="0"/>
          </a:p>
        </p:txBody>
      </p:sp>
      <p:sp>
        <p:nvSpPr>
          <p:cNvPr id="3" name="Content Placeholder 2"/>
          <p:cNvSpPr>
            <a:spLocks noGrp="1"/>
          </p:cNvSpPr>
          <p:nvPr>
            <p:ph idx="1"/>
          </p:nvPr>
        </p:nvSpPr>
        <p:spPr>
          <a:xfrm>
            <a:off x="914400" y="1511002"/>
            <a:ext cx="7667000" cy="4056062"/>
          </a:xfrm>
        </p:spPr>
        <p:txBody>
          <a:bodyPr>
            <a:noAutofit/>
          </a:bodyPr>
          <a:lstStyle/>
          <a:p>
            <a:pPr>
              <a:lnSpc>
                <a:spcPts val="2200"/>
              </a:lnSpc>
            </a:pPr>
            <a:r>
              <a:rPr lang="en-US" dirty="0" smtClean="0"/>
              <a:t>We make use of the full range of OWL 2 using the direct semantics.</a:t>
            </a:r>
          </a:p>
          <a:p>
            <a:pPr>
              <a:lnSpc>
                <a:spcPts val="2200"/>
              </a:lnSpc>
            </a:pPr>
            <a:r>
              <a:rPr lang="en-US" dirty="0" smtClean="0"/>
              <a:t>We may release weakened versions (e.g. dropping axioms that are outside the </a:t>
            </a:r>
            <a:r>
              <a:rPr lang="en-US" dirty="0"/>
              <a:t> </a:t>
            </a:r>
            <a:r>
              <a:rPr lang="en-US" dirty="0" smtClean="0"/>
              <a:t>EL profile) if there is demand</a:t>
            </a:r>
          </a:p>
          <a:p>
            <a:pPr>
              <a:lnSpc>
                <a:spcPts val="2200"/>
              </a:lnSpc>
            </a:pPr>
            <a:r>
              <a:rPr lang="en-US" dirty="0" smtClean="0"/>
              <a:t>Features of OWL 2 that are useful for us</a:t>
            </a:r>
          </a:p>
          <a:p>
            <a:pPr lvl="1">
              <a:lnSpc>
                <a:spcPts val="2200"/>
              </a:lnSpc>
            </a:pPr>
            <a:r>
              <a:rPr lang="en-US" sz="2000" dirty="0" smtClean="0"/>
              <a:t>Property chains </a:t>
            </a:r>
          </a:p>
          <a:p>
            <a:pPr lvl="1">
              <a:lnSpc>
                <a:spcPts val="2200"/>
              </a:lnSpc>
            </a:pPr>
            <a:r>
              <a:rPr lang="en-US" sz="2000" dirty="0" smtClean="0"/>
              <a:t>Ability to annotate anything (for documentation purposes)</a:t>
            </a:r>
          </a:p>
          <a:p>
            <a:pPr lvl="1">
              <a:lnSpc>
                <a:spcPts val="2200"/>
              </a:lnSpc>
            </a:pPr>
            <a:r>
              <a:rPr lang="en-US" sz="2000" dirty="0" smtClean="0"/>
              <a:t>Availability of free computational tools for reasoning</a:t>
            </a:r>
          </a:p>
          <a:p>
            <a:pPr lvl="1">
              <a:lnSpc>
                <a:spcPts val="2200"/>
              </a:lnSpc>
            </a:pPr>
            <a:r>
              <a:rPr lang="en-US" sz="2000" dirty="0" smtClean="0"/>
              <a:t>Built to live on the web, which makes for easy uptake</a:t>
            </a:r>
          </a:p>
          <a:p>
            <a:pPr lvl="1">
              <a:lnSpc>
                <a:spcPts val="2200"/>
              </a:lnSpc>
            </a:pPr>
            <a:r>
              <a:rPr lang="en-US" sz="2000" dirty="0" err="1" smtClean="0"/>
              <a:t>ObjectHasSelf</a:t>
            </a:r>
            <a:r>
              <a:rPr lang="en-US" sz="2000" dirty="0" smtClean="0"/>
              <a:t>, which allows for local reflexivity</a:t>
            </a:r>
          </a:p>
          <a:p>
            <a:pPr>
              <a:lnSpc>
                <a:spcPts val="2200"/>
              </a:lnSpc>
            </a:pPr>
            <a:r>
              <a:rPr lang="en-US" dirty="0" smtClean="0"/>
              <a:t>Problems</a:t>
            </a:r>
          </a:p>
          <a:p>
            <a:pPr lvl="1">
              <a:lnSpc>
                <a:spcPts val="2200"/>
              </a:lnSpc>
            </a:pPr>
            <a:r>
              <a:rPr lang="en-US" sz="2000" dirty="0" smtClean="0"/>
              <a:t>Running into issues related to the OWL 2 global constraints, for example wanting to use transitive properties in role chains, or make properties disjoint with self-linking properties</a:t>
            </a:r>
            <a:endParaRPr lang="en-US" sz="2000" dirty="0"/>
          </a:p>
        </p:txBody>
      </p:sp>
    </p:spTree>
    <p:extLst>
      <p:ext uri="{BB962C8B-B14F-4D97-AF65-F5344CB8AC3E}">
        <p14:creationId xmlns:p14="http://schemas.microsoft.com/office/powerpoint/2010/main" val="2818136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design principles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1. A </a:t>
            </a:r>
            <a:r>
              <a:rPr lang="en-US" dirty="0"/>
              <a:t>clear </a:t>
            </a:r>
            <a:r>
              <a:rPr lang="en-US" i="1" dirty="0"/>
              <a:t>reading</a:t>
            </a:r>
            <a:r>
              <a:rPr lang="en-US" dirty="0"/>
              <a:t> of the OWL version in terms of BFO reference. A translation is a mapping from the OWL model - axioms, entities, relations, etc. To the formal language used in the reference, currently FOL. A reading can be considered a data transformation that takes asserted and inferred axioms and results in FOL using types defined in </a:t>
            </a:r>
            <a:r>
              <a:rPr lang="en-US" dirty="0" smtClean="0"/>
              <a:t>BFO 2 </a:t>
            </a:r>
            <a:r>
              <a:rPr lang="en-US" dirty="0"/>
              <a:t>reference. This translation should be complete - no assertions in the OWL file can be left untranslated. </a:t>
            </a:r>
            <a:endParaRPr lang="en-US" dirty="0" smtClean="0"/>
          </a:p>
          <a:p>
            <a:pPr marL="0" indent="0">
              <a:buNone/>
            </a:pPr>
            <a:r>
              <a:rPr lang="en-US" dirty="0" smtClean="0"/>
              <a:t>5. Make maximal </a:t>
            </a:r>
            <a:r>
              <a:rPr lang="en-US" dirty="0"/>
              <a:t>use of reasoning to ensure quality/correctness. It is easy to make mistakes when ontologies have no automated procedure to test them. By adding as many constraining axioms which correspond to textual descriptions in </a:t>
            </a:r>
            <a:r>
              <a:rPr lang="en-US" dirty="0" smtClean="0"/>
              <a:t>BFO 2 </a:t>
            </a:r>
            <a:r>
              <a:rPr lang="en-US" dirty="0"/>
              <a:t>Reference, we have he best </a:t>
            </a:r>
            <a:r>
              <a:rPr lang="en-US" dirty="0" smtClean="0"/>
              <a:t>chance </a:t>
            </a:r>
            <a:r>
              <a:rPr lang="en-US" dirty="0"/>
              <a:t>of finding conceptual errors. We will aim to make clear the relation between the FOL and the OWL, </a:t>
            </a:r>
            <a:r>
              <a:rPr lang="en-US" dirty="0" smtClean="0"/>
              <a:t>independently </a:t>
            </a:r>
            <a:r>
              <a:rPr lang="en-US" dirty="0"/>
              <a:t>of the reference. We will examine the reference with a mind to ensuring axioms that are not so labeled are marked explicitly as axioms.</a:t>
            </a:r>
          </a:p>
          <a:p>
            <a:pPr marL="0" indent="0">
              <a:buNone/>
            </a:pPr>
            <a:endParaRPr lang="en-US" dirty="0"/>
          </a:p>
        </p:txBody>
      </p:sp>
    </p:spTree>
    <p:extLst>
      <p:ext uri="{BB962C8B-B14F-4D97-AF65-F5344CB8AC3E}">
        <p14:creationId xmlns:p14="http://schemas.microsoft.com/office/powerpoint/2010/main" val="125347485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BFO 1.1 Classes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8" y="1956501"/>
            <a:ext cx="9154445" cy="4108817"/>
          </a:xfrm>
        </p:spPr>
      </p:pic>
      <p:sp>
        <p:nvSpPr>
          <p:cNvPr id="3" name="Oval 2"/>
          <p:cNvSpPr/>
          <p:nvPr/>
        </p:nvSpPr>
        <p:spPr>
          <a:xfrm>
            <a:off x="956040" y="6371303"/>
            <a:ext cx="93691" cy="9369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291483" y="6599155"/>
            <a:ext cx="822960" cy="148120"/>
          </a:xfrm>
          <a:prstGeom prst="rightArrow">
            <a:avLst>
              <a:gd name="adj1" fmla="val 50000"/>
              <a:gd name="adj2" fmla="val 11408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p:cNvSpPr txBox="1"/>
          <p:nvPr/>
        </p:nvSpPr>
        <p:spPr>
          <a:xfrm>
            <a:off x="1134707" y="6225549"/>
            <a:ext cx="1169536" cy="608714"/>
          </a:xfrm>
          <a:prstGeom prst="rect">
            <a:avLst/>
          </a:prstGeom>
          <a:noFill/>
        </p:spPr>
        <p:txBody>
          <a:bodyPr wrap="none" rtlCol="0">
            <a:spAutoFit/>
          </a:bodyPr>
          <a:lstStyle/>
          <a:p>
            <a:pPr>
              <a:lnSpc>
                <a:spcPts val="2000"/>
              </a:lnSpc>
            </a:pPr>
            <a:r>
              <a:rPr lang="en-US" dirty="0" smtClean="0"/>
              <a:t>deprecated</a:t>
            </a:r>
          </a:p>
          <a:p>
            <a:pPr>
              <a:lnSpc>
                <a:spcPts val="2000"/>
              </a:lnSpc>
            </a:pPr>
            <a:r>
              <a:rPr lang="en-US" dirty="0" smtClean="0"/>
              <a:t>moved</a:t>
            </a:r>
            <a:endParaRPr lang="en-US" dirty="0"/>
          </a:p>
        </p:txBody>
      </p:sp>
    </p:spTree>
    <p:extLst>
      <p:ext uri="{BB962C8B-B14F-4D97-AF65-F5344CB8AC3E}">
        <p14:creationId xmlns:p14="http://schemas.microsoft.com/office/powerpoint/2010/main" val="325057755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838"/>
            <a:ext cx="7313613" cy="868362"/>
          </a:xfrm>
        </p:spPr>
        <p:txBody>
          <a:bodyPr/>
          <a:lstStyle/>
          <a:p>
            <a:r>
              <a:rPr lang="en-US" dirty="0" smtClean="0"/>
              <a:t>BFO 2 Classes</a:t>
            </a:r>
            <a:endParaRPr lang="en-US" dirty="0"/>
          </a:p>
        </p:txBody>
      </p:sp>
      <p:pic>
        <p:nvPicPr>
          <p:cNvPr id="4" name="Picture 3"/>
          <p:cNvPicPr>
            <a:picLocks noChangeAspect="1"/>
          </p:cNvPicPr>
          <p:nvPr/>
        </p:nvPicPr>
        <p:blipFill rotWithShape="1">
          <a:blip r:embed="rId2"/>
          <a:srcRect l="7758" r="24017"/>
          <a:stretch/>
        </p:blipFill>
        <p:spPr>
          <a:xfrm>
            <a:off x="410590" y="1130979"/>
            <a:ext cx="8669921" cy="3174552"/>
          </a:xfrm>
          <a:prstGeom prst="rect">
            <a:avLst/>
          </a:prstGeom>
        </p:spPr>
      </p:pic>
      <p:pic>
        <p:nvPicPr>
          <p:cNvPr id="5" name="Picture 4"/>
          <p:cNvPicPr>
            <a:picLocks noChangeAspect="1"/>
          </p:cNvPicPr>
          <p:nvPr/>
        </p:nvPicPr>
        <p:blipFill rotWithShape="1">
          <a:blip r:embed="rId2"/>
          <a:srcRect l="61986" t="7658" r="-189" b="10743"/>
          <a:stretch/>
        </p:blipFill>
        <p:spPr>
          <a:xfrm>
            <a:off x="2400000" y="4335581"/>
            <a:ext cx="4877592" cy="2500929"/>
          </a:xfrm>
          <a:prstGeom prst="rect">
            <a:avLst/>
          </a:prstGeom>
        </p:spPr>
      </p:pic>
      <p:cxnSp>
        <p:nvCxnSpPr>
          <p:cNvPr id="7" name="Straight Arrow Connector 6"/>
          <p:cNvCxnSpPr/>
          <p:nvPr/>
        </p:nvCxnSpPr>
        <p:spPr>
          <a:xfrm rot="10800000" flipV="1">
            <a:off x="2100701" y="2959939"/>
            <a:ext cx="6979811" cy="2644853"/>
          </a:xfrm>
          <a:prstGeom prst="curvedConnector3">
            <a:avLst>
              <a:gd name="adj1" fmla="val 107594"/>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697921" y="1470417"/>
            <a:ext cx="124136" cy="11457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337932" y="4860037"/>
            <a:ext cx="124136" cy="11457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07470" y="1660268"/>
            <a:ext cx="124136" cy="11457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07470" y="2318723"/>
            <a:ext cx="124136" cy="11457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219921" y="4037029"/>
            <a:ext cx="124136" cy="11457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35854" y="4695485"/>
            <a:ext cx="62068" cy="44072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89480" y="6402536"/>
            <a:ext cx="93691" cy="9369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968147" y="6256782"/>
            <a:ext cx="788347" cy="608714"/>
          </a:xfrm>
          <a:prstGeom prst="rect">
            <a:avLst/>
          </a:prstGeom>
          <a:noFill/>
        </p:spPr>
        <p:txBody>
          <a:bodyPr wrap="none" rtlCol="0">
            <a:spAutoFit/>
          </a:bodyPr>
          <a:lstStyle/>
          <a:p>
            <a:pPr>
              <a:lnSpc>
                <a:spcPts val="2000"/>
              </a:lnSpc>
            </a:pPr>
            <a:r>
              <a:rPr lang="en-US" dirty="0" smtClean="0"/>
              <a:t>Added</a:t>
            </a:r>
            <a:endParaRPr lang="en-US" dirty="0" smtClean="0"/>
          </a:p>
          <a:p>
            <a:pPr>
              <a:lnSpc>
                <a:spcPts val="2000"/>
              </a:lnSpc>
            </a:pPr>
            <a:endParaRPr lang="en-US" dirty="0"/>
          </a:p>
        </p:txBody>
      </p:sp>
      <p:sp>
        <p:nvSpPr>
          <p:cNvPr id="23" name="TextBox 22"/>
          <p:cNvSpPr txBox="1"/>
          <p:nvPr/>
        </p:nvSpPr>
        <p:spPr>
          <a:xfrm>
            <a:off x="394093" y="4891039"/>
            <a:ext cx="1535296" cy="603584"/>
          </a:xfrm>
          <a:prstGeom prst="rect">
            <a:avLst/>
          </a:prstGeom>
          <a:noFill/>
        </p:spPr>
        <p:txBody>
          <a:bodyPr wrap="none" rtlCol="0">
            <a:spAutoFit/>
          </a:bodyPr>
          <a:lstStyle/>
          <a:p>
            <a:pPr>
              <a:lnSpc>
                <a:spcPts val="2000"/>
              </a:lnSpc>
            </a:pPr>
            <a:r>
              <a:rPr lang="en-US" sz="1600" i="1" dirty="0" smtClean="0">
                <a:latin typeface="Arial Rounded MT Bold"/>
              </a:rPr>
              <a:t>The tree</a:t>
            </a:r>
            <a:br>
              <a:rPr lang="en-US" sz="1600" i="1" dirty="0" smtClean="0">
                <a:latin typeface="Arial Rounded MT Bold"/>
              </a:rPr>
            </a:br>
            <a:r>
              <a:rPr lang="en-US" sz="1600" i="1" dirty="0" smtClean="0">
                <a:latin typeface="Arial Rounded MT Bold"/>
              </a:rPr>
              <a:t>was too wide</a:t>
            </a:r>
            <a:endParaRPr lang="en-US" sz="1600" i="1" dirty="0">
              <a:latin typeface="Arial Rounded MT Bold"/>
            </a:endParaRPr>
          </a:p>
        </p:txBody>
      </p:sp>
    </p:spTree>
    <p:extLst>
      <p:ext uri="{BB962C8B-B14F-4D97-AF65-F5344CB8AC3E}">
        <p14:creationId xmlns:p14="http://schemas.microsoft.com/office/powerpoint/2010/main" val="6656331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30361"/>
            <a:ext cx="7313613" cy="868362"/>
          </a:xfrm>
        </p:spPr>
        <p:txBody>
          <a:bodyPr/>
          <a:lstStyle/>
          <a:p>
            <a:r>
              <a:rPr lang="en-US" dirty="0" smtClean="0"/>
              <a:t>Relations in BFO 2</a:t>
            </a:r>
            <a:endParaRPr lang="en-US" dirty="0"/>
          </a:p>
        </p:txBody>
      </p:sp>
      <p:sp>
        <p:nvSpPr>
          <p:cNvPr id="3" name="Content Placeholder 2"/>
          <p:cNvSpPr>
            <a:spLocks noGrp="1"/>
          </p:cNvSpPr>
          <p:nvPr>
            <p:ph idx="1"/>
          </p:nvPr>
        </p:nvSpPr>
        <p:spPr>
          <a:xfrm>
            <a:off x="603788" y="1391426"/>
            <a:ext cx="8453837" cy="4782071"/>
          </a:xfrm>
        </p:spPr>
        <p:txBody>
          <a:bodyPr>
            <a:noAutofit/>
          </a:bodyPr>
          <a:lstStyle/>
          <a:p>
            <a:pPr>
              <a:lnSpc>
                <a:spcPts val="1500"/>
              </a:lnSpc>
              <a:spcBef>
                <a:spcPts val="1000"/>
              </a:spcBef>
            </a:pPr>
            <a:r>
              <a:rPr lang="en-US" sz="2200" dirty="0" smtClean="0"/>
              <a:t>has material basis (disposition -&gt; material entity)</a:t>
            </a:r>
          </a:p>
          <a:p>
            <a:pPr>
              <a:lnSpc>
                <a:spcPts val="1500"/>
              </a:lnSpc>
              <a:spcBef>
                <a:spcPts val="1000"/>
              </a:spcBef>
            </a:pPr>
            <a:r>
              <a:rPr lang="en-US" sz="2200" dirty="0" smtClean="0"/>
              <a:t>has history (material entity&lt;-&gt; process, 1:1)</a:t>
            </a:r>
          </a:p>
          <a:p>
            <a:pPr>
              <a:lnSpc>
                <a:spcPts val="1500"/>
              </a:lnSpc>
              <a:spcBef>
                <a:spcPts val="1000"/>
              </a:spcBef>
            </a:pPr>
            <a:r>
              <a:rPr lang="en-US" sz="2200" dirty="0" smtClean="0"/>
              <a:t>continuant part of (</a:t>
            </a:r>
            <a:r>
              <a:rPr lang="en-US" sz="2200" dirty="0"/>
              <a:t> </a:t>
            </a:r>
            <a:r>
              <a:rPr lang="en-US" sz="2200" dirty="0" smtClean="0"/>
              <a:t>continuant -&gt; continuant)</a:t>
            </a:r>
          </a:p>
          <a:p>
            <a:pPr lvl="1">
              <a:lnSpc>
                <a:spcPts val="1500"/>
              </a:lnSpc>
              <a:spcBef>
                <a:spcPts val="1000"/>
              </a:spcBef>
            </a:pPr>
            <a:r>
              <a:rPr lang="en-US" dirty="0"/>
              <a:t>member part </a:t>
            </a:r>
            <a:r>
              <a:rPr lang="en-US" dirty="0" smtClean="0"/>
              <a:t>of (</a:t>
            </a:r>
            <a:r>
              <a:rPr lang="en-US" dirty="0"/>
              <a:t>object &lt;-&gt; object aggregate)</a:t>
            </a:r>
          </a:p>
          <a:p>
            <a:pPr lvl="1">
              <a:lnSpc>
                <a:spcPts val="1500"/>
              </a:lnSpc>
              <a:spcBef>
                <a:spcPts val="1000"/>
              </a:spcBef>
            </a:pPr>
            <a:r>
              <a:rPr lang="en-US" dirty="0" smtClean="0"/>
              <a:t>continuant </a:t>
            </a:r>
            <a:r>
              <a:rPr lang="en-US" b="1" dirty="0" smtClean="0"/>
              <a:t>proper </a:t>
            </a:r>
            <a:r>
              <a:rPr lang="en-US" dirty="0" smtClean="0"/>
              <a:t>part of </a:t>
            </a:r>
          </a:p>
          <a:p>
            <a:pPr>
              <a:lnSpc>
                <a:spcPts val="1500"/>
              </a:lnSpc>
              <a:spcBef>
                <a:spcPts val="1000"/>
              </a:spcBef>
            </a:pPr>
            <a:r>
              <a:rPr lang="en-US" sz="2200" dirty="0" smtClean="0"/>
              <a:t>occurrent part of ( occurrent -&gt; occurrent )</a:t>
            </a:r>
          </a:p>
          <a:p>
            <a:pPr>
              <a:lnSpc>
                <a:spcPts val="1500"/>
              </a:lnSpc>
              <a:spcBef>
                <a:spcPts val="1000"/>
              </a:spcBef>
            </a:pPr>
            <a:r>
              <a:rPr lang="en-US" sz="2200" dirty="0" smtClean="0"/>
              <a:t>concretizes (</a:t>
            </a:r>
            <a:r>
              <a:rPr lang="en-US" sz="2200" dirty="0" err="1" smtClean="0"/>
              <a:t>sdc</a:t>
            </a:r>
            <a:r>
              <a:rPr lang="en-US" sz="2200" dirty="0" smtClean="0"/>
              <a:t> -&gt; </a:t>
            </a:r>
            <a:r>
              <a:rPr lang="en-US" sz="2200" dirty="0" err="1" smtClean="0"/>
              <a:t>gdc</a:t>
            </a:r>
            <a:r>
              <a:rPr lang="en-US" sz="2200" dirty="0" smtClean="0"/>
              <a:t>)</a:t>
            </a:r>
          </a:p>
          <a:p>
            <a:pPr>
              <a:lnSpc>
                <a:spcPts val="1500"/>
              </a:lnSpc>
              <a:spcBef>
                <a:spcPts val="1000"/>
              </a:spcBef>
            </a:pPr>
            <a:r>
              <a:rPr lang="en-US" sz="2200" dirty="0" smtClean="0"/>
              <a:t>exists at (entity -&gt; temporal region)</a:t>
            </a:r>
          </a:p>
          <a:p>
            <a:pPr>
              <a:lnSpc>
                <a:spcPts val="1500"/>
              </a:lnSpc>
              <a:spcBef>
                <a:spcPts val="1000"/>
              </a:spcBef>
            </a:pPr>
            <a:r>
              <a:rPr lang="en-US" sz="2200" dirty="0" smtClean="0"/>
              <a:t>specifically/generically depends on (</a:t>
            </a:r>
            <a:r>
              <a:rPr lang="en-US" sz="2200" dirty="0" err="1" smtClean="0"/>
              <a:t>sdc</a:t>
            </a:r>
            <a:r>
              <a:rPr lang="en-US" sz="2200" dirty="0" smtClean="0"/>
              <a:t>, </a:t>
            </a:r>
            <a:r>
              <a:rPr lang="en-US" sz="2200" dirty="0" err="1" smtClean="0"/>
              <a:t>gdc</a:t>
            </a:r>
            <a:r>
              <a:rPr lang="en-US" sz="2200" dirty="0"/>
              <a:t> </a:t>
            </a:r>
            <a:r>
              <a:rPr lang="en-US" sz="2200" dirty="0" smtClean="0"/>
              <a:t>-&gt; site or material entity)</a:t>
            </a:r>
          </a:p>
          <a:p>
            <a:pPr>
              <a:lnSpc>
                <a:spcPts val="1500"/>
              </a:lnSpc>
              <a:spcBef>
                <a:spcPts val="1000"/>
              </a:spcBef>
            </a:pPr>
            <a:r>
              <a:rPr lang="en-US" sz="2200" dirty="0" smtClean="0"/>
              <a:t>specifically depends on (many possibilities)</a:t>
            </a:r>
          </a:p>
          <a:p>
            <a:pPr>
              <a:lnSpc>
                <a:spcPts val="1500"/>
              </a:lnSpc>
              <a:spcBef>
                <a:spcPts val="1000"/>
              </a:spcBef>
            </a:pPr>
            <a:r>
              <a:rPr lang="en-US" sz="2200" dirty="0" smtClean="0"/>
              <a:t>occupies spatial region (continuant -&gt; spatial region)</a:t>
            </a:r>
          </a:p>
          <a:p>
            <a:pPr>
              <a:lnSpc>
                <a:spcPts val="1500"/>
              </a:lnSpc>
              <a:spcBef>
                <a:spcPts val="1000"/>
              </a:spcBef>
            </a:pPr>
            <a:r>
              <a:rPr lang="en-US" sz="2200" dirty="0" smtClean="0"/>
              <a:t>occupies </a:t>
            </a:r>
            <a:r>
              <a:rPr lang="en-US" sz="2200" dirty="0" err="1" smtClean="0"/>
              <a:t>spatiotemporal,temporal</a:t>
            </a:r>
            <a:r>
              <a:rPr lang="en-US" sz="2200" dirty="0" smtClean="0"/>
              <a:t> region</a:t>
            </a:r>
          </a:p>
          <a:p>
            <a:pPr lvl="1">
              <a:lnSpc>
                <a:spcPts val="1400"/>
              </a:lnSpc>
              <a:spcBef>
                <a:spcPts val="1000"/>
              </a:spcBef>
            </a:pPr>
            <a:r>
              <a:rPr lang="en-US" dirty="0" smtClean="0"/>
              <a:t> ( occurrent -&gt; spatiotemporal, temporal region)</a:t>
            </a:r>
          </a:p>
          <a:p>
            <a:pPr>
              <a:lnSpc>
                <a:spcPts val="1400"/>
              </a:lnSpc>
              <a:spcBef>
                <a:spcPts val="1000"/>
              </a:spcBef>
            </a:pPr>
            <a:r>
              <a:rPr lang="en-US" sz="2200" dirty="0" smtClean="0"/>
              <a:t>occurs in (process -&gt; material entity or site)</a:t>
            </a:r>
          </a:p>
          <a:p>
            <a:pPr>
              <a:lnSpc>
                <a:spcPts val="1400"/>
              </a:lnSpc>
              <a:spcBef>
                <a:spcPts val="1000"/>
              </a:spcBef>
            </a:pPr>
            <a:r>
              <a:rPr lang="en-US" sz="2200" dirty="0" smtClean="0"/>
              <a:t>located in (material entity or site -&gt; material entity or site)</a:t>
            </a:r>
          </a:p>
          <a:p>
            <a:pPr>
              <a:lnSpc>
                <a:spcPts val="1400"/>
              </a:lnSpc>
              <a:spcBef>
                <a:spcPts val="1000"/>
              </a:spcBef>
            </a:pPr>
            <a:r>
              <a:rPr lang="en-US" sz="2200" dirty="0" smtClean="0"/>
              <a:t>has participant (process -&gt; continuant)</a:t>
            </a:r>
          </a:p>
        </p:txBody>
      </p:sp>
      <p:sp>
        <p:nvSpPr>
          <p:cNvPr id="5" name="TextBox 4"/>
          <p:cNvSpPr txBox="1"/>
          <p:nvPr/>
        </p:nvSpPr>
        <p:spPr>
          <a:xfrm>
            <a:off x="5304487" y="6126089"/>
            <a:ext cx="3839513" cy="646331"/>
          </a:xfrm>
          <a:prstGeom prst="rect">
            <a:avLst/>
          </a:prstGeom>
          <a:noFill/>
        </p:spPr>
        <p:txBody>
          <a:bodyPr wrap="none" rtlCol="0">
            <a:spAutoFit/>
          </a:bodyPr>
          <a:lstStyle/>
          <a:p>
            <a:r>
              <a:rPr lang="en-US" dirty="0" err="1" smtClean="0">
                <a:solidFill>
                  <a:schemeClr val="accent5">
                    <a:lumMod val="75000"/>
                  </a:schemeClr>
                </a:solidFill>
              </a:rPr>
              <a:t>sdc</a:t>
            </a:r>
            <a:r>
              <a:rPr lang="en-US" dirty="0" smtClean="0">
                <a:solidFill>
                  <a:schemeClr val="accent5">
                    <a:lumMod val="75000"/>
                  </a:schemeClr>
                </a:solidFill>
              </a:rPr>
              <a:t>  = specifically dependent continuant</a:t>
            </a:r>
            <a:br>
              <a:rPr lang="en-US" dirty="0" smtClean="0">
                <a:solidFill>
                  <a:schemeClr val="accent5">
                    <a:lumMod val="75000"/>
                  </a:schemeClr>
                </a:solidFill>
              </a:rPr>
            </a:br>
            <a:r>
              <a:rPr lang="en-US" dirty="0" err="1" smtClean="0">
                <a:solidFill>
                  <a:schemeClr val="accent5">
                    <a:lumMod val="75000"/>
                  </a:schemeClr>
                </a:solidFill>
              </a:rPr>
              <a:t>gdc</a:t>
            </a:r>
            <a:r>
              <a:rPr lang="en-US" dirty="0" smtClean="0">
                <a:solidFill>
                  <a:schemeClr val="accent5">
                    <a:lumMod val="75000"/>
                  </a:schemeClr>
                </a:solidFill>
              </a:rPr>
              <a:t> = generically dependent continuant</a:t>
            </a:r>
            <a:endParaRPr lang="en-US" dirty="0">
              <a:solidFill>
                <a:schemeClr val="accent5">
                  <a:lumMod val="75000"/>
                </a:schemeClr>
              </a:solidFill>
            </a:endParaRPr>
          </a:p>
        </p:txBody>
      </p:sp>
    </p:spTree>
    <p:extLst>
      <p:ext uri="{BB962C8B-B14F-4D97-AF65-F5344CB8AC3E}">
        <p14:creationId xmlns:p14="http://schemas.microsoft.com/office/powerpoint/2010/main" val="204204019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closure axioms in BFO 2</a:t>
            </a:r>
            <a:endParaRPr lang="en-US" dirty="0"/>
          </a:p>
        </p:txBody>
      </p:sp>
      <p:sp>
        <p:nvSpPr>
          <p:cNvPr id="3" name="Content Placeholder 2"/>
          <p:cNvSpPr>
            <a:spLocks noGrp="1"/>
          </p:cNvSpPr>
          <p:nvPr>
            <p:ph idx="1"/>
          </p:nvPr>
        </p:nvSpPr>
        <p:spPr/>
        <p:txBody>
          <a:bodyPr>
            <a:normAutofit fontScale="92500"/>
          </a:bodyPr>
          <a:lstStyle/>
          <a:p>
            <a:r>
              <a:rPr lang="en-US" dirty="0" smtClean="0"/>
              <a:t>OWL 1 had closure axioms – axioms that said that at each level the subclasses of a class were the only subclasses. </a:t>
            </a:r>
            <a:endParaRPr lang="en-US" dirty="0"/>
          </a:p>
          <a:p>
            <a:r>
              <a:rPr lang="en-US" dirty="0" smtClean="0"/>
              <a:t>These are no longer present in BFO 2</a:t>
            </a:r>
          </a:p>
          <a:p>
            <a:r>
              <a:rPr lang="en-US" dirty="0" smtClean="0"/>
              <a:t>Example: We don’t close specifically dependent continuants because we’re pretty sure there are more</a:t>
            </a:r>
          </a:p>
          <a:p>
            <a:r>
              <a:rPr lang="en-US" dirty="0" smtClean="0"/>
              <a:t>Example: We don’t close continuant fiat boundary because the subclasses don’t include the case of a sum of non-intersecting zero-dimensional (point) and one-dimensional (line)  continuant fiat boundary. </a:t>
            </a:r>
            <a:endParaRPr lang="en-US" dirty="0"/>
          </a:p>
        </p:txBody>
      </p:sp>
    </p:spTree>
    <p:extLst>
      <p:ext uri="{BB962C8B-B14F-4D97-AF65-F5344CB8AC3E}">
        <p14:creationId xmlns:p14="http://schemas.microsoft.com/office/powerpoint/2010/main" val="11451538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75077"/>
            <a:ext cx="7313613" cy="868362"/>
          </a:xfrm>
          <a:prstGeom prst="rect">
            <a:avLst/>
          </a:prstGeom>
        </p:spPr>
        <p:txBody>
          <a:bodyPr>
            <a:normAutofit/>
          </a:bodyPr>
          <a:lstStyle/>
          <a:p>
            <a:r>
              <a:rPr lang="en-US" dirty="0"/>
              <a:t>Goals of this </a:t>
            </a:r>
            <a:r>
              <a:rPr lang="en-US" dirty="0" smtClean="0"/>
              <a:t>section</a:t>
            </a:r>
            <a:endParaRPr lang="en-US" dirty="0"/>
          </a:p>
        </p:txBody>
      </p:sp>
      <p:sp>
        <p:nvSpPr>
          <p:cNvPr id="3" name="Content Placeholder 2"/>
          <p:cNvSpPr>
            <a:spLocks noGrp="1"/>
          </p:cNvSpPr>
          <p:nvPr>
            <p:ph idx="1"/>
          </p:nvPr>
        </p:nvSpPr>
        <p:spPr>
          <a:xfrm>
            <a:off x="457200" y="1429288"/>
            <a:ext cx="8229600" cy="4525963"/>
          </a:xfrm>
          <a:prstGeom prst="rect">
            <a:avLst/>
          </a:prstGeom>
        </p:spPr>
        <p:txBody>
          <a:bodyPr>
            <a:noAutofit/>
          </a:bodyPr>
          <a:lstStyle/>
          <a:p>
            <a:pPr>
              <a:lnSpc>
                <a:spcPts val="2200"/>
              </a:lnSpc>
            </a:pPr>
            <a:r>
              <a:rPr lang="en-US" sz="2600" dirty="0"/>
              <a:t>Introduce the idea of the </a:t>
            </a:r>
            <a:r>
              <a:rPr lang="en-US" sz="2600" i="1" dirty="0"/>
              <a:t>semantic </a:t>
            </a:r>
            <a:r>
              <a:rPr lang="en-US" sz="2600" i="1" dirty="0" smtClean="0"/>
              <a:t>web</a:t>
            </a:r>
            <a:r>
              <a:rPr lang="en-US" sz="2600" dirty="0" smtClean="0"/>
              <a:t> of which OWL technology is a part</a:t>
            </a:r>
          </a:p>
          <a:p>
            <a:pPr>
              <a:lnSpc>
                <a:spcPts val="2200"/>
              </a:lnSpc>
            </a:pPr>
            <a:r>
              <a:rPr lang="en-US" sz="2600" dirty="0" smtClean="0"/>
              <a:t>Explain </a:t>
            </a:r>
            <a:r>
              <a:rPr lang="en-US" sz="2600" dirty="0"/>
              <a:t>what OWL is intended to do, and </a:t>
            </a:r>
            <a:r>
              <a:rPr lang="en-US" sz="2600" dirty="0" smtClean="0"/>
              <a:t>not</a:t>
            </a:r>
            <a:endParaRPr lang="en-US" sz="2600" i="1" dirty="0"/>
          </a:p>
          <a:p>
            <a:pPr>
              <a:lnSpc>
                <a:spcPts val="2200"/>
              </a:lnSpc>
            </a:pPr>
            <a:r>
              <a:rPr lang="en-US" sz="2600" dirty="0"/>
              <a:t>Introduce you to the elements that OWL lets you work </a:t>
            </a:r>
            <a:r>
              <a:rPr lang="en-US" sz="2600" dirty="0" smtClean="0"/>
              <a:t>with</a:t>
            </a:r>
            <a:endParaRPr lang="en-US" sz="2600" dirty="0"/>
          </a:p>
          <a:p>
            <a:pPr>
              <a:lnSpc>
                <a:spcPts val="2200"/>
              </a:lnSpc>
            </a:pPr>
            <a:r>
              <a:rPr lang="en-US" sz="2600" dirty="0" smtClean="0"/>
              <a:t>Explain </a:t>
            </a:r>
            <a:r>
              <a:rPr lang="en-US" sz="2600" dirty="0"/>
              <a:t>the role of </a:t>
            </a:r>
            <a:r>
              <a:rPr lang="en-US" sz="2600" i="1" dirty="0"/>
              <a:t>reasoner</a:t>
            </a:r>
            <a:r>
              <a:rPr lang="en-US" sz="2600" dirty="0"/>
              <a:t> and standard reasoning tasks</a:t>
            </a:r>
            <a:endParaRPr lang="en-US" sz="2600" i="1" dirty="0"/>
          </a:p>
          <a:p>
            <a:pPr>
              <a:lnSpc>
                <a:spcPts val="2200"/>
              </a:lnSpc>
            </a:pPr>
            <a:r>
              <a:rPr lang="en-US" sz="2600" dirty="0"/>
              <a:t>Expose some common sources of error</a:t>
            </a:r>
          </a:p>
          <a:p>
            <a:pPr>
              <a:lnSpc>
                <a:spcPts val="2200"/>
              </a:lnSpc>
            </a:pPr>
            <a:r>
              <a:rPr lang="en-US" sz="2600" dirty="0"/>
              <a:t>Show some examples of uses of OWL</a:t>
            </a:r>
          </a:p>
          <a:p>
            <a:pPr>
              <a:lnSpc>
                <a:spcPts val="2200"/>
              </a:lnSpc>
            </a:pPr>
            <a:r>
              <a:rPr lang="en-US" sz="2600" dirty="0"/>
              <a:t>Give pointers to related tools and online resources </a:t>
            </a:r>
          </a:p>
          <a:p>
            <a:pPr lvl="1">
              <a:lnSpc>
                <a:spcPts val="2200"/>
              </a:lnSpc>
            </a:pPr>
            <a:endParaRPr lang="en-US" sz="2600" dirty="0"/>
          </a:p>
        </p:txBody>
      </p:sp>
      <p:sp>
        <p:nvSpPr>
          <p:cNvPr id="7" name="TextBox 6"/>
          <p:cNvSpPr txBox="1"/>
          <p:nvPr/>
        </p:nvSpPr>
        <p:spPr>
          <a:xfrm>
            <a:off x="-1981200" y="41275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8252155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4000"/>
              </a:lnSpc>
            </a:pPr>
            <a:r>
              <a:rPr lang="en-US" sz="4400" dirty="0" smtClean="0"/>
              <a:t>Siblings disjoint except between material entity children</a:t>
            </a:r>
            <a:endParaRPr lang="en-US" sz="4400" dirty="0"/>
          </a:p>
        </p:txBody>
      </p:sp>
      <p:sp>
        <p:nvSpPr>
          <p:cNvPr id="3" name="Content Placeholder 2"/>
          <p:cNvSpPr>
            <a:spLocks noGrp="1"/>
          </p:cNvSpPr>
          <p:nvPr>
            <p:ph idx="1"/>
          </p:nvPr>
        </p:nvSpPr>
        <p:spPr/>
        <p:txBody>
          <a:bodyPr>
            <a:noAutofit/>
          </a:bodyPr>
          <a:lstStyle/>
          <a:p>
            <a:pPr>
              <a:lnSpc>
                <a:spcPts val="2200"/>
              </a:lnSpc>
            </a:pPr>
            <a:r>
              <a:rPr lang="en-US" dirty="0" smtClean="0"/>
              <a:t>A paradigm case: not ruling out granularity</a:t>
            </a:r>
          </a:p>
          <a:p>
            <a:pPr>
              <a:lnSpc>
                <a:spcPts val="2200"/>
              </a:lnSpc>
            </a:pPr>
            <a:r>
              <a:rPr lang="en-US" dirty="0" smtClean="0"/>
              <a:t>A molecule is, at the same time, an object aggregate (of atoms) and an object (for example as constituent of a crystal) </a:t>
            </a:r>
          </a:p>
          <a:p>
            <a:pPr>
              <a:lnSpc>
                <a:spcPts val="2200"/>
              </a:lnSpc>
            </a:pPr>
            <a:r>
              <a:rPr lang="en-US" dirty="0" smtClean="0"/>
              <a:t>In different granular contexts the same physically identifiable thing can justifiably classified as different types</a:t>
            </a:r>
          </a:p>
          <a:p>
            <a:pPr>
              <a:lnSpc>
                <a:spcPts val="2200"/>
              </a:lnSpc>
            </a:pPr>
            <a:r>
              <a:rPr lang="en-US" dirty="0" smtClean="0"/>
              <a:t>If we made the children of material entity be disjoint, we would make it hard to extend BFO to deal with granularity effectively.</a:t>
            </a:r>
          </a:p>
          <a:p>
            <a:pPr>
              <a:lnSpc>
                <a:spcPts val="2200"/>
              </a:lnSpc>
            </a:pPr>
            <a:r>
              <a:rPr lang="en-US" dirty="0" smtClean="0"/>
              <a:t>So we don’t</a:t>
            </a:r>
            <a:endParaRPr lang="en-US" dirty="0"/>
          </a:p>
        </p:txBody>
      </p:sp>
    </p:spTree>
    <p:extLst>
      <p:ext uri="{BB962C8B-B14F-4D97-AF65-F5344CB8AC3E}">
        <p14:creationId xmlns:p14="http://schemas.microsoft.com/office/powerpoint/2010/main" val="78346118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Importing BFO into your Ontology</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Use the OWL imports functionality that your editing tool provides</a:t>
            </a:r>
          </a:p>
          <a:p>
            <a:r>
              <a:rPr lang="en-US" dirty="0" smtClean="0"/>
              <a:t>Give the import URI as</a:t>
            </a:r>
          </a:p>
          <a:p>
            <a:pPr lvl="1"/>
            <a:r>
              <a:rPr lang="en-US" dirty="0">
                <a:hlinkClick r:id="rId2"/>
              </a:rPr>
              <a:t>http://purl.obolibrary.org/obo/bfo/2012-07-20/</a:t>
            </a:r>
            <a:r>
              <a:rPr lang="en-US" dirty="0" smtClean="0">
                <a:hlinkClick r:id="rId2"/>
              </a:rPr>
              <a:t>bfo.owl</a:t>
            </a:r>
            <a:r>
              <a:rPr lang="en-US" dirty="0" smtClean="0"/>
              <a:t> if you want to make sure you get today’s version</a:t>
            </a:r>
          </a:p>
          <a:p>
            <a:pPr lvl="1"/>
            <a:r>
              <a:rPr lang="en-US" dirty="0" smtClean="0">
                <a:hlinkClick r:id="rId2"/>
              </a:rPr>
              <a:t>http</a:t>
            </a:r>
            <a:r>
              <a:rPr lang="en-US" dirty="0">
                <a:hlinkClick r:id="rId2"/>
              </a:rPr>
              <a:t>://purl.obolibrary.org/obo</a:t>
            </a:r>
            <a:r>
              <a:rPr lang="en-US" dirty="0" smtClean="0">
                <a:hlinkClick r:id="rId2"/>
              </a:rPr>
              <a:t>/bfo.owl</a:t>
            </a:r>
            <a:r>
              <a:rPr lang="en-US" dirty="0" smtClean="0"/>
              <a:t> if you want to import whatever the most recent version of BFO is. </a:t>
            </a:r>
          </a:p>
          <a:p>
            <a:r>
              <a:rPr lang="en-US" dirty="0" smtClean="0"/>
              <a:t>Both URIs currently retrieve the same document, however that will change as soon as there is a new version released</a:t>
            </a:r>
            <a:endParaRPr lang="en-US" dirty="0"/>
          </a:p>
        </p:txBody>
      </p:sp>
    </p:spTree>
    <p:extLst>
      <p:ext uri="{BB962C8B-B14F-4D97-AF65-F5344CB8AC3E}">
        <p14:creationId xmlns:p14="http://schemas.microsoft.com/office/powerpoint/2010/main" val="31969709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creen Shot 2012-07-25 at 12.02.24 AM.PNG"/>
          <p:cNvPicPr>
            <a:picLocks noGrp="1" noChangeAspect="1"/>
          </p:cNvPicPr>
          <p:nvPr>
            <p:ph idx="1"/>
          </p:nvPr>
        </p:nvPicPr>
        <p:blipFill>
          <a:blip r:embed="rId2">
            <a:extLst>
              <a:ext uri="{28A0092B-C50C-407E-A947-70E740481C1C}">
                <a14:useLocalDpi xmlns:a14="http://schemas.microsoft.com/office/drawing/2010/main" val="0"/>
              </a:ext>
            </a:extLst>
          </a:blip>
          <a:srcRect t="5231" b="5231"/>
          <a:stretch>
            <a:fillRect/>
          </a:stretch>
        </p:blipFill>
        <p:spPr>
          <a:xfrm>
            <a:off x="82473" y="578990"/>
            <a:ext cx="9061527" cy="5800539"/>
          </a:xfrm>
        </p:spPr>
      </p:pic>
    </p:spTree>
    <p:extLst>
      <p:ext uri="{BB962C8B-B14F-4D97-AF65-F5344CB8AC3E}">
        <p14:creationId xmlns:p14="http://schemas.microsoft.com/office/powerpoint/2010/main" val="24161140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ntent Placeholder 9" descr="Screen Shot 2012-07-25 at 12.51.29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5" b="-447"/>
          <a:stretch/>
        </p:blipFill>
        <p:spPr>
          <a:xfrm>
            <a:off x="93218" y="42000"/>
            <a:ext cx="8939779" cy="6816000"/>
          </a:xfrm>
        </p:spPr>
      </p:pic>
      <p:pic>
        <p:nvPicPr>
          <p:cNvPr id="11" name="Content Placeholder 9" descr="Screen Shot 2012-07-25 at 12.51.29 A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2000"/>
                    </a14:imgEffect>
                  </a14:imgLayer>
                </a14:imgProps>
              </a:ext>
              <a:ext uri="{28A0092B-C50C-407E-A947-70E740481C1C}">
                <a14:useLocalDpi xmlns:a14="http://schemas.microsoft.com/office/drawing/2010/main" val="0"/>
              </a:ext>
            </a:extLst>
          </a:blip>
          <a:srcRect l="28542" t="41175" r="11889" b="19612"/>
          <a:stretch/>
        </p:blipFill>
        <p:spPr>
          <a:xfrm>
            <a:off x="2618088" y="2895600"/>
            <a:ext cx="5355016" cy="2585068"/>
          </a:xfrm>
          <a:prstGeom prst="rect">
            <a:avLst/>
          </a:prstGeom>
        </p:spPr>
      </p:pic>
    </p:spTree>
    <p:extLst>
      <p:ext uri="{BB962C8B-B14F-4D97-AF65-F5344CB8AC3E}">
        <p14:creationId xmlns:p14="http://schemas.microsoft.com/office/powerpoint/2010/main" val="30689194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2-07-25 at 12.10.51 AM.PNG"/>
          <p:cNvPicPr>
            <a:picLocks noGrp="1" noChangeAspect="1"/>
          </p:cNvPicPr>
          <p:nvPr>
            <p:ph idx="1"/>
          </p:nvPr>
        </p:nvPicPr>
        <p:blipFill>
          <a:blip r:embed="rId2">
            <a:extLst>
              <a:ext uri="{28A0092B-C50C-407E-A947-70E740481C1C}">
                <a14:useLocalDpi xmlns:a14="http://schemas.microsoft.com/office/drawing/2010/main" val="0"/>
              </a:ext>
            </a:extLst>
          </a:blip>
          <a:srcRect t="11785" b="11785"/>
          <a:stretch>
            <a:fillRect/>
          </a:stretch>
        </p:blipFill>
        <p:spPr>
          <a:xfrm>
            <a:off x="0" y="313404"/>
            <a:ext cx="9144000" cy="5124511"/>
          </a:xfrm>
        </p:spPr>
      </p:pic>
      <p:sp>
        <p:nvSpPr>
          <p:cNvPr id="7" name="TextBox 6"/>
          <p:cNvSpPr txBox="1"/>
          <p:nvPr/>
        </p:nvSpPr>
        <p:spPr>
          <a:xfrm>
            <a:off x="114583" y="5959555"/>
            <a:ext cx="6853158" cy="830997"/>
          </a:xfrm>
          <a:prstGeom prst="rect">
            <a:avLst/>
          </a:prstGeom>
          <a:noFill/>
        </p:spPr>
        <p:txBody>
          <a:bodyPr wrap="none" rtlCol="0">
            <a:spAutoFit/>
          </a:bodyPr>
          <a:lstStyle/>
          <a:p>
            <a:r>
              <a:rPr lang="en-US" sz="2400" dirty="0" smtClean="0">
                <a:hlinkClick r:id="rId3"/>
              </a:rPr>
              <a:t>http://protege.stanford.edu/download/download.html</a:t>
            </a:r>
            <a:r>
              <a:rPr lang="en-US" sz="2400" dirty="0" smtClean="0"/>
              <a:t> </a:t>
            </a:r>
            <a:br>
              <a:rPr lang="en-US" sz="2400" dirty="0" smtClean="0"/>
            </a:br>
            <a:r>
              <a:rPr lang="en-US" sz="2400" dirty="0" smtClean="0"/>
              <a:t>Get the latest version of Protégé 4.2 </a:t>
            </a:r>
            <a:endParaRPr lang="en-US" sz="2400" dirty="0"/>
          </a:p>
        </p:txBody>
      </p:sp>
      <p:grpSp>
        <p:nvGrpSpPr>
          <p:cNvPr id="11" name="Group 10"/>
          <p:cNvGrpSpPr/>
          <p:nvPr/>
        </p:nvGrpSpPr>
        <p:grpSpPr>
          <a:xfrm>
            <a:off x="3101634" y="1458258"/>
            <a:ext cx="5232400" cy="4501297"/>
            <a:chOff x="2805627" y="2289255"/>
            <a:chExt cx="5232400" cy="4501297"/>
          </a:xfrm>
        </p:grpSpPr>
        <p:pic>
          <p:nvPicPr>
            <p:cNvPr id="9" name="Picture 8"/>
            <p:cNvPicPr>
              <a:picLocks noChangeAspect="1"/>
            </p:cNvPicPr>
            <p:nvPr/>
          </p:nvPicPr>
          <p:blipFill>
            <a:blip r:embed="rId4"/>
            <a:stretch>
              <a:fillRect/>
            </a:stretch>
          </p:blipFill>
          <p:spPr>
            <a:xfrm>
              <a:off x="2805627" y="2289255"/>
              <a:ext cx="5219700" cy="3670300"/>
            </a:xfrm>
            <a:prstGeom prst="rect">
              <a:avLst/>
            </a:prstGeom>
          </p:spPr>
        </p:pic>
        <p:pic>
          <p:nvPicPr>
            <p:cNvPr id="10" name="Picture 9"/>
            <p:cNvPicPr>
              <a:picLocks noChangeAspect="1"/>
            </p:cNvPicPr>
            <p:nvPr/>
          </p:nvPicPr>
          <p:blipFill>
            <a:blip r:embed="rId5"/>
            <a:stretch>
              <a:fillRect/>
            </a:stretch>
          </p:blipFill>
          <p:spPr>
            <a:xfrm>
              <a:off x="2805627" y="5926952"/>
              <a:ext cx="5232400" cy="863600"/>
            </a:xfrm>
            <a:prstGeom prst="rect">
              <a:avLst/>
            </a:prstGeom>
          </p:spPr>
        </p:pic>
      </p:grpSp>
      <p:sp>
        <p:nvSpPr>
          <p:cNvPr id="14" name="Rectangle 13"/>
          <p:cNvSpPr/>
          <p:nvPr/>
        </p:nvSpPr>
        <p:spPr>
          <a:xfrm>
            <a:off x="3101634" y="1458258"/>
            <a:ext cx="5219700" cy="4471723"/>
          </a:xfrm>
          <a:prstGeom prst="rect">
            <a:avLst/>
          </a:prstGeom>
          <a:noFill/>
          <a:ln w="38100">
            <a:solidFill>
              <a:schemeClr val="accent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accent1"/>
                </a:solidFill>
              </a:ln>
              <a:noFill/>
            </a:endParaRPr>
          </a:p>
        </p:txBody>
      </p:sp>
      <p:cxnSp>
        <p:nvCxnSpPr>
          <p:cNvPr id="16" name="Straight Connector 15"/>
          <p:cNvCxnSpPr/>
          <p:nvPr/>
        </p:nvCxnSpPr>
        <p:spPr>
          <a:xfrm flipH="1">
            <a:off x="3101634" y="313404"/>
            <a:ext cx="3171811" cy="11448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8321334" y="2883559"/>
            <a:ext cx="673469" cy="304642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47498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732364" cy="868362"/>
          </a:xfrm>
        </p:spPr>
        <p:txBody>
          <a:bodyPr/>
          <a:lstStyle/>
          <a:p>
            <a:r>
              <a:rPr lang="en-US" sz="3600" dirty="0" smtClean="0"/>
              <a:t>Migrating classes from BFO 1.1 to BFO 2</a:t>
            </a:r>
            <a:endParaRPr lang="en-US" sz="3600" dirty="0"/>
          </a:p>
        </p:txBody>
      </p:sp>
      <p:sp>
        <p:nvSpPr>
          <p:cNvPr id="3" name="Content Placeholder 2"/>
          <p:cNvSpPr>
            <a:spLocks noGrp="1"/>
          </p:cNvSpPr>
          <p:nvPr>
            <p:ph idx="1"/>
          </p:nvPr>
        </p:nvSpPr>
        <p:spPr>
          <a:xfrm>
            <a:off x="914400" y="1492336"/>
            <a:ext cx="7313613" cy="5025974"/>
          </a:xfrm>
        </p:spPr>
        <p:txBody>
          <a:bodyPr>
            <a:noAutofit/>
          </a:bodyPr>
          <a:lstStyle/>
          <a:p>
            <a:pPr>
              <a:lnSpc>
                <a:spcPts val="2200"/>
              </a:lnSpc>
            </a:pPr>
            <a:r>
              <a:rPr lang="en-US" sz="2200" dirty="0" smtClean="0"/>
              <a:t>Note deprecated classes – </a:t>
            </a:r>
          </a:p>
          <a:p>
            <a:pPr lvl="1">
              <a:lnSpc>
                <a:spcPts val="2200"/>
              </a:lnSpc>
            </a:pPr>
            <a:r>
              <a:rPr lang="en-US" dirty="0" smtClean="0"/>
              <a:t>Specifically dependent continuant</a:t>
            </a:r>
          </a:p>
          <a:p>
            <a:pPr lvl="1">
              <a:lnSpc>
                <a:spcPts val="2200"/>
              </a:lnSpc>
            </a:pPr>
            <a:r>
              <a:rPr lang="en-US" dirty="0" smtClean="0"/>
              <a:t>Process </a:t>
            </a:r>
            <a:r>
              <a:rPr lang="en-US" i="1" dirty="0" smtClean="0"/>
              <a:t>X </a:t>
            </a:r>
            <a:r>
              <a:rPr lang="en-US" dirty="0" smtClean="0"/>
              <a:t>classes</a:t>
            </a:r>
          </a:p>
          <a:p>
            <a:pPr lvl="1">
              <a:lnSpc>
                <a:spcPts val="2200"/>
              </a:lnSpc>
            </a:pPr>
            <a:r>
              <a:rPr lang="en-US" dirty="0" smtClean="0"/>
              <a:t>Scattered/Connected </a:t>
            </a:r>
            <a:r>
              <a:rPr lang="en-US" i="1" dirty="0" smtClean="0"/>
              <a:t>X</a:t>
            </a:r>
          </a:p>
          <a:p>
            <a:pPr>
              <a:lnSpc>
                <a:spcPts val="2200"/>
              </a:lnSpc>
            </a:pPr>
            <a:r>
              <a:rPr lang="en-US" sz="2200" dirty="0" smtClean="0"/>
              <a:t>Attend to classes that are similar to earlier classes</a:t>
            </a:r>
          </a:p>
          <a:p>
            <a:pPr lvl="1">
              <a:lnSpc>
                <a:spcPts val="2200"/>
              </a:lnSpc>
            </a:pPr>
            <a:r>
              <a:rPr lang="en-US" dirty="0" smtClean="0"/>
              <a:t>object boundary, continuant fiat boundary</a:t>
            </a:r>
          </a:p>
          <a:p>
            <a:pPr lvl="1">
              <a:lnSpc>
                <a:spcPts val="2200"/>
              </a:lnSpc>
            </a:pPr>
            <a:r>
              <a:rPr lang="en-US" dirty="0" smtClean="0"/>
              <a:t>Function now subclass of disposition</a:t>
            </a:r>
          </a:p>
          <a:p>
            <a:pPr>
              <a:lnSpc>
                <a:spcPts val="2200"/>
              </a:lnSpc>
            </a:pPr>
            <a:r>
              <a:rPr lang="en-US" sz="2200" dirty="0" smtClean="0"/>
              <a:t>Look for applicability of new classes</a:t>
            </a:r>
          </a:p>
          <a:p>
            <a:pPr lvl="1">
              <a:lnSpc>
                <a:spcPts val="2200"/>
              </a:lnSpc>
            </a:pPr>
            <a:r>
              <a:rPr lang="en-US" dirty="0" smtClean="0"/>
              <a:t>history, relational quality</a:t>
            </a:r>
          </a:p>
          <a:p>
            <a:pPr>
              <a:lnSpc>
                <a:spcPts val="2200"/>
              </a:lnSpc>
            </a:pPr>
            <a:r>
              <a:rPr lang="en-US" sz="2200" dirty="0" smtClean="0"/>
              <a:t>Learn the relations that are now in BFO and apply them.</a:t>
            </a:r>
          </a:p>
          <a:p>
            <a:pPr lvl="1">
              <a:lnSpc>
                <a:spcPts val="2200"/>
              </a:lnSpc>
            </a:pPr>
            <a:r>
              <a:rPr lang="en-US" dirty="0" smtClean="0"/>
              <a:t>Migrate use of RO to BFO, new RO</a:t>
            </a:r>
          </a:p>
          <a:p>
            <a:pPr lvl="1">
              <a:lnSpc>
                <a:spcPts val="2200"/>
              </a:lnSpc>
            </a:pPr>
            <a:endParaRPr lang="en-US" dirty="0" smtClean="0"/>
          </a:p>
          <a:p>
            <a:pPr lvl="1">
              <a:lnSpc>
                <a:spcPts val="2200"/>
              </a:lnSpc>
            </a:pPr>
            <a:endParaRPr lang="en-US" dirty="0" smtClean="0"/>
          </a:p>
          <a:p>
            <a:pPr lvl="1">
              <a:lnSpc>
                <a:spcPts val="2200"/>
              </a:lnSpc>
            </a:pPr>
            <a:endParaRPr lang="en-US" dirty="0"/>
          </a:p>
        </p:txBody>
      </p:sp>
    </p:spTree>
    <p:extLst>
      <p:ext uri="{BB962C8B-B14F-4D97-AF65-F5344CB8AC3E}">
        <p14:creationId xmlns:p14="http://schemas.microsoft.com/office/powerpoint/2010/main" val="371656118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Migrating relations to BFO 2</a:t>
            </a:r>
            <a:endParaRPr lang="en-US" sz="4000" dirty="0"/>
          </a:p>
        </p:txBody>
      </p:sp>
      <p:sp>
        <p:nvSpPr>
          <p:cNvPr id="3" name="Content Placeholder 2"/>
          <p:cNvSpPr>
            <a:spLocks noGrp="1"/>
          </p:cNvSpPr>
          <p:nvPr>
            <p:ph idx="1"/>
          </p:nvPr>
        </p:nvSpPr>
        <p:spPr>
          <a:xfrm>
            <a:off x="914399" y="1369766"/>
            <a:ext cx="7863093" cy="5129867"/>
          </a:xfrm>
        </p:spPr>
        <p:txBody>
          <a:bodyPr>
            <a:noAutofit/>
          </a:bodyPr>
          <a:lstStyle/>
          <a:p>
            <a:pPr>
              <a:lnSpc>
                <a:spcPts val="1600"/>
              </a:lnSpc>
            </a:pPr>
            <a:r>
              <a:rPr lang="en-US" sz="2000" b="1" dirty="0" smtClean="0"/>
              <a:t>Properties redesigned to not overload names as in BFO 1. </a:t>
            </a:r>
          </a:p>
          <a:p>
            <a:pPr lvl="1">
              <a:lnSpc>
                <a:spcPts val="1600"/>
              </a:lnSpc>
            </a:pPr>
            <a:r>
              <a:rPr lang="en-US" sz="1800" dirty="0" smtClean="0"/>
              <a:t>part_of (class, class)</a:t>
            </a:r>
          </a:p>
          <a:p>
            <a:pPr lvl="1">
              <a:lnSpc>
                <a:spcPts val="1600"/>
              </a:lnSpc>
            </a:pPr>
            <a:r>
              <a:rPr lang="en-US" sz="1800" dirty="0" smtClean="0"/>
              <a:t>part_of (continuant, continuant, t)</a:t>
            </a:r>
          </a:p>
          <a:p>
            <a:pPr lvl="1">
              <a:lnSpc>
                <a:spcPts val="1600"/>
              </a:lnSpc>
            </a:pPr>
            <a:r>
              <a:rPr lang="en-US" sz="1800" dirty="0" smtClean="0"/>
              <a:t>part_of (occurrent, occurrent)</a:t>
            </a:r>
          </a:p>
          <a:p>
            <a:pPr>
              <a:lnSpc>
                <a:spcPts val="1600"/>
              </a:lnSpc>
            </a:pPr>
            <a:r>
              <a:rPr lang="en-US" sz="2000" b="1" dirty="0" smtClean="0"/>
              <a:t>Strategies to remove overloading </a:t>
            </a:r>
            <a:endParaRPr lang="en-US" sz="1800" b="1" dirty="0" smtClean="0"/>
          </a:p>
          <a:p>
            <a:pPr lvl="1">
              <a:lnSpc>
                <a:spcPts val="1600"/>
              </a:lnSpc>
            </a:pPr>
            <a:r>
              <a:rPr lang="en-US" sz="1800" dirty="0" smtClean="0"/>
              <a:t>Drop class/class relations</a:t>
            </a:r>
          </a:p>
          <a:p>
            <a:pPr lvl="1">
              <a:lnSpc>
                <a:spcPts val="1600"/>
              </a:lnSpc>
            </a:pPr>
            <a:r>
              <a:rPr lang="en-US" sz="1800" dirty="0" smtClean="0"/>
              <a:t>Name properties according to type</a:t>
            </a:r>
          </a:p>
          <a:p>
            <a:pPr lvl="1">
              <a:lnSpc>
                <a:spcPts val="1600"/>
              </a:lnSpc>
            </a:pPr>
            <a:r>
              <a:rPr lang="en-US" sz="1800" dirty="0" smtClean="0"/>
              <a:t>Use “at-some-time”, “at-all-times” relations to acknowledge temporal indexing. (maybe –during-process relations coming)</a:t>
            </a:r>
          </a:p>
          <a:p>
            <a:pPr marL="466344">
              <a:lnSpc>
                <a:spcPts val="1600"/>
              </a:lnSpc>
              <a:spcBef>
                <a:spcPts val="1000"/>
              </a:spcBef>
            </a:pPr>
            <a:r>
              <a:rPr lang="en-US" sz="2000" b="1" dirty="0" smtClean="0"/>
              <a:t>How to migrate</a:t>
            </a:r>
          </a:p>
          <a:p>
            <a:pPr lvl="1">
              <a:lnSpc>
                <a:spcPts val="1600"/>
              </a:lnSpc>
            </a:pPr>
            <a:r>
              <a:rPr lang="en-US" sz="1800" dirty="0" smtClean="0"/>
              <a:t>Attend to part relations which have split continuant/occurrent/at some times/at all times – If you use part relations a lot this will be the biggest work</a:t>
            </a:r>
          </a:p>
          <a:p>
            <a:pPr lvl="1">
              <a:lnSpc>
                <a:spcPts val="1600"/>
              </a:lnSpc>
            </a:pPr>
            <a:r>
              <a:rPr lang="en-US" sz="1800" dirty="0" smtClean="0"/>
              <a:t>Attend to other temporally indexed relations</a:t>
            </a:r>
          </a:p>
          <a:p>
            <a:pPr lvl="1">
              <a:lnSpc>
                <a:spcPts val="1200"/>
              </a:lnSpc>
            </a:pPr>
            <a:r>
              <a:rPr lang="en-US" sz="1800" dirty="0" smtClean="0"/>
              <a:t>Learn and use new relations</a:t>
            </a:r>
          </a:p>
          <a:p>
            <a:pPr lvl="2">
              <a:lnSpc>
                <a:spcPts val="1200"/>
              </a:lnSpc>
            </a:pPr>
            <a:r>
              <a:rPr lang="en-US" sz="1800" dirty="0" smtClean="0"/>
              <a:t>material basis</a:t>
            </a:r>
          </a:p>
          <a:p>
            <a:pPr lvl="2">
              <a:lnSpc>
                <a:spcPts val="1200"/>
              </a:lnSpc>
            </a:pPr>
            <a:r>
              <a:rPr lang="en-US" sz="1800" dirty="0" smtClean="0"/>
              <a:t>history of</a:t>
            </a:r>
          </a:p>
          <a:p>
            <a:pPr lvl="2">
              <a:lnSpc>
                <a:spcPts val="1200"/>
              </a:lnSpc>
            </a:pPr>
            <a:r>
              <a:rPr lang="en-US" sz="1800" dirty="0"/>
              <a:t>s</a:t>
            </a:r>
            <a:r>
              <a:rPr lang="en-US" sz="1800" dirty="0" smtClean="0"/>
              <a:t>pecifically/generically depends on</a:t>
            </a:r>
          </a:p>
          <a:p>
            <a:pPr lvl="2">
              <a:lnSpc>
                <a:spcPts val="1200"/>
              </a:lnSpc>
            </a:pPr>
            <a:r>
              <a:rPr lang="en-US" sz="1800" dirty="0" smtClean="0"/>
              <a:t>concretizes</a:t>
            </a:r>
          </a:p>
          <a:p>
            <a:pPr lvl="2">
              <a:lnSpc>
                <a:spcPts val="1200"/>
              </a:lnSpc>
            </a:pPr>
            <a:r>
              <a:rPr lang="en-US" sz="1800" dirty="0" smtClean="0"/>
              <a:t>realizes</a:t>
            </a:r>
            <a:endParaRPr lang="en-US" sz="1800" dirty="0"/>
          </a:p>
        </p:txBody>
      </p:sp>
    </p:spTree>
    <p:extLst>
      <p:ext uri="{BB962C8B-B14F-4D97-AF65-F5344CB8AC3E}">
        <p14:creationId xmlns:p14="http://schemas.microsoft.com/office/powerpoint/2010/main" val="422123054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Why time indexing is important (even in BFO OWL)</a:t>
            </a:r>
            <a:endParaRPr lang="en-US" sz="4400" dirty="0"/>
          </a:p>
        </p:txBody>
      </p:sp>
      <p:sp>
        <p:nvSpPr>
          <p:cNvPr id="3" name="Content Placeholder 2"/>
          <p:cNvSpPr>
            <a:spLocks noGrp="1"/>
          </p:cNvSpPr>
          <p:nvPr>
            <p:ph idx="1"/>
          </p:nvPr>
        </p:nvSpPr>
        <p:spPr/>
        <p:txBody>
          <a:bodyPr>
            <a:noAutofit/>
          </a:bodyPr>
          <a:lstStyle/>
          <a:p>
            <a:pPr marL="466344">
              <a:lnSpc>
                <a:spcPts val="2100"/>
              </a:lnSpc>
              <a:spcBef>
                <a:spcPts val="1000"/>
              </a:spcBef>
            </a:pPr>
            <a:r>
              <a:rPr lang="en-US" sz="2200" dirty="0" smtClean="0"/>
              <a:t>Documentation of BFO has always had time indexed relations, for example parthood between continuant instances is written as part_of(c1,c2,t)</a:t>
            </a:r>
          </a:p>
          <a:p>
            <a:pPr marL="466344">
              <a:lnSpc>
                <a:spcPts val="2100"/>
              </a:lnSpc>
              <a:spcBef>
                <a:spcPts val="1000"/>
              </a:spcBef>
            </a:pPr>
            <a:r>
              <a:rPr lang="en-US" sz="2200" dirty="0" smtClean="0"/>
              <a:t>Our first design principle is that the the OWL file have a BFO reading</a:t>
            </a:r>
          </a:p>
          <a:p>
            <a:pPr marL="466344">
              <a:lnSpc>
                <a:spcPts val="2100"/>
              </a:lnSpc>
              <a:spcBef>
                <a:spcPts val="1000"/>
              </a:spcBef>
            </a:pPr>
            <a:r>
              <a:rPr lang="en-US" sz="2200" dirty="0" smtClean="0"/>
              <a:t>In the prior Relation Ontology OWL implementation the part of relations were binary, and were not given any BFO reading. </a:t>
            </a:r>
          </a:p>
          <a:p>
            <a:pPr marL="466344">
              <a:lnSpc>
                <a:spcPts val="2100"/>
              </a:lnSpc>
              <a:spcBef>
                <a:spcPts val="1000"/>
              </a:spcBef>
            </a:pPr>
            <a:r>
              <a:rPr lang="en-US" sz="2200" dirty="0" smtClean="0"/>
              <a:t>Since BFO defines the meaning of the relations, we have no basis for formally understanding relations if there is not a BFO reading</a:t>
            </a:r>
          </a:p>
          <a:p>
            <a:pPr marL="466344">
              <a:lnSpc>
                <a:spcPts val="2100"/>
              </a:lnSpc>
              <a:spcBef>
                <a:spcPts val="1000"/>
              </a:spcBef>
            </a:pPr>
            <a:r>
              <a:rPr lang="en-US" sz="2200" dirty="0" smtClean="0"/>
              <a:t>We (OBO community) is moving more towards representation of instances. Prior to this only “class level” relations were used, which were not time dependent. However OWL only provides for making quantified sentences over individuals rather than reifying classes.</a:t>
            </a:r>
            <a:endParaRPr lang="en-US" sz="2200" dirty="0"/>
          </a:p>
        </p:txBody>
      </p:sp>
    </p:spTree>
    <p:extLst>
      <p:ext uri="{BB962C8B-B14F-4D97-AF65-F5344CB8AC3E}">
        <p14:creationId xmlns:p14="http://schemas.microsoft.com/office/powerpoint/2010/main" val="106428242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3800"/>
              </a:lnSpc>
            </a:pPr>
            <a:r>
              <a:rPr lang="en-US" dirty="0" smtClean="0"/>
              <a:t>Understanding the time-indexing approach</a:t>
            </a:r>
            <a:endParaRPr lang="en-US" dirty="0"/>
          </a:p>
        </p:txBody>
      </p:sp>
      <p:sp>
        <p:nvSpPr>
          <p:cNvPr id="3" name="Content Placeholder 2"/>
          <p:cNvSpPr>
            <a:spLocks noGrp="1"/>
          </p:cNvSpPr>
          <p:nvPr>
            <p:ph idx="1"/>
          </p:nvPr>
        </p:nvSpPr>
        <p:spPr>
          <a:xfrm flipH="1">
            <a:off x="914400" y="1735138"/>
            <a:ext cx="7592298" cy="4811188"/>
          </a:xfrm>
        </p:spPr>
        <p:txBody>
          <a:bodyPr>
            <a:normAutofit fontScale="77500" lnSpcReduction="20000"/>
          </a:bodyPr>
          <a:lstStyle/>
          <a:p>
            <a:pPr>
              <a:lnSpc>
                <a:spcPts val="1800"/>
              </a:lnSpc>
              <a:spcBef>
                <a:spcPts val="1000"/>
              </a:spcBef>
            </a:pPr>
            <a:r>
              <a:rPr lang="en-US" dirty="0" smtClean="0"/>
              <a:t>The problem: OWL provides only binary relations</a:t>
            </a:r>
          </a:p>
          <a:p>
            <a:pPr>
              <a:lnSpc>
                <a:spcPts val="1800"/>
              </a:lnSpc>
              <a:spcBef>
                <a:spcPts val="1000"/>
              </a:spcBef>
            </a:pPr>
            <a:r>
              <a:rPr lang="en-US" dirty="0" smtClean="0"/>
              <a:t>Time indexed relations are ternary</a:t>
            </a:r>
          </a:p>
          <a:p>
            <a:pPr>
              <a:lnSpc>
                <a:spcPts val="1800"/>
              </a:lnSpc>
              <a:spcBef>
                <a:spcPts val="1000"/>
              </a:spcBef>
            </a:pPr>
            <a:r>
              <a:rPr lang="en-US" dirty="0" smtClean="0"/>
              <a:t>Solution: Move quantification over time into the instance-level relation</a:t>
            </a:r>
          </a:p>
          <a:p>
            <a:r>
              <a:rPr lang="en-US" dirty="0" smtClean="0"/>
              <a:t>For part_of(c1,c2,t) define:</a:t>
            </a:r>
          </a:p>
          <a:p>
            <a:pPr marL="457200" lvl="1" indent="0">
              <a:buNone/>
            </a:pPr>
            <a:r>
              <a:rPr lang="en-US" b="1" dirty="0" smtClean="0"/>
              <a:t>part-of-at-some-time</a:t>
            </a:r>
            <a:r>
              <a:rPr lang="en-US" dirty="0" smtClean="0"/>
              <a:t>(c1,c2) =</a:t>
            </a:r>
            <a:r>
              <a:rPr lang="en-US" dirty="0" err="1" smtClean="0"/>
              <a:t>def</a:t>
            </a:r>
            <a:r>
              <a:rPr lang="en-US" dirty="0" smtClean="0"/>
              <a:t> </a:t>
            </a:r>
          </a:p>
          <a:p>
            <a:pPr marL="457200" lvl="1" indent="0">
              <a:buNone/>
            </a:pPr>
            <a:r>
              <a:rPr lang="en-US" dirty="0" smtClean="0"/>
              <a:t>forsome(t) exists_at(c1,t) &amp; exists_at(c2,t) &amp; part_of(c1,c2,t)</a:t>
            </a:r>
          </a:p>
          <a:p>
            <a:pPr marL="457200" lvl="1" indent="0">
              <a:buNone/>
            </a:pPr>
            <a:r>
              <a:rPr lang="en-US" b="1" dirty="0" smtClean="0"/>
              <a:t>part-of-at-all-times</a:t>
            </a:r>
            <a:r>
              <a:rPr lang="en-US" dirty="0" smtClean="0"/>
              <a:t>(c1,c2) =</a:t>
            </a:r>
            <a:r>
              <a:rPr lang="en-US" dirty="0" err="1" smtClean="0"/>
              <a:t>def</a:t>
            </a:r>
            <a:endParaRPr lang="en-US" dirty="0" smtClean="0"/>
          </a:p>
          <a:p>
            <a:pPr marL="457200" lvl="1" indent="0">
              <a:buNone/>
            </a:pPr>
            <a:r>
              <a:rPr lang="en-US" dirty="0" smtClean="0"/>
              <a:t>forall(t) exists_at(c1,t) -&gt; exists_at(c2,t) &amp; part_of(c1,c2,t)</a:t>
            </a:r>
          </a:p>
          <a:p>
            <a:pPr marL="0" indent="0">
              <a:lnSpc>
                <a:spcPts val="2280"/>
              </a:lnSpc>
              <a:spcBef>
                <a:spcPts val="1000"/>
              </a:spcBef>
              <a:spcAft>
                <a:spcPts val="1000"/>
              </a:spcAft>
              <a:buNone/>
            </a:pPr>
            <a:r>
              <a:rPr lang="en-US" b="1" dirty="0" smtClean="0"/>
              <a:t>Note:</a:t>
            </a:r>
            <a:r>
              <a:rPr lang="en-US" dirty="0" smtClean="0"/>
              <a:t> only part-of-at-all-times is transitive</a:t>
            </a:r>
            <a:br>
              <a:rPr lang="en-US" dirty="0" smtClean="0"/>
            </a:br>
            <a:r>
              <a:rPr lang="en-US" b="1" dirty="0" smtClean="0"/>
              <a:t>Note:</a:t>
            </a:r>
            <a:r>
              <a:rPr lang="en-US" dirty="0" smtClean="0"/>
              <a:t> part-of-at-all-times is not the inverse of has-part-at-all-times</a:t>
            </a:r>
            <a:br>
              <a:rPr lang="en-US" dirty="0" smtClean="0"/>
            </a:br>
            <a:r>
              <a:rPr lang="en-US" b="1" dirty="0" smtClean="0"/>
              <a:t>Note:</a:t>
            </a:r>
            <a:r>
              <a:rPr lang="en-US" dirty="0" smtClean="0"/>
              <a:t> part-of-at-all-times-that-whole-exists can be defined so as </a:t>
            </a:r>
            <a:br>
              <a:rPr lang="en-US" dirty="0" smtClean="0"/>
            </a:br>
            <a:r>
              <a:rPr lang="en-US" dirty="0" smtClean="0"/>
              <a:t>          to be the inverse of </a:t>
            </a:r>
            <a:r>
              <a:rPr lang="en-US" dirty="0"/>
              <a:t>has-part-at-all-</a:t>
            </a:r>
            <a:r>
              <a:rPr lang="en-US" dirty="0" smtClean="0"/>
              <a:t>times</a:t>
            </a:r>
          </a:p>
          <a:p>
            <a:pPr marL="457200" lvl="1" indent="0">
              <a:buNone/>
            </a:pPr>
            <a:r>
              <a:rPr lang="en-US" b="1" dirty="0"/>
              <a:t>part-of-at-all-</a:t>
            </a:r>
            <a:r>
              <a:rPr lang="en-US" b="1" dirty="0" smtClean="0"/>
              <a:t>times-that-whole-exists</a:t>
            </a:r>
            <a:r>
              <a:rPr lang="en-US" dirty="0" smtClean="0"/>
              <a:t>(</a:t>
            </a:r>
            <a:r>
              <a:rPr lang="en-US" dirty="0"/>
              <a:t>c1,c2) =</a:t>
            </a:r>
            <a:r>
              <a:rPr lang="en-US" dirty="0" err="1"/>
              <a:t>def</a:t>
            </a:r>
            <a:endParaRPr lang="en-US" dirty="0"/>
          </a:p>
          <a:p>
            <a:pPr marL="457200" lvl="1" indent="0">
              <a:buNone/>
            </a:pPr>
            <a:r>
              <a:rPr lang="en-US" dirty="0"/>
              <a:t>forall(t) exists_at(</a:t>
            </a:r>
            <a:r>
              <a:rPr lang="en-US" b="1" dirty="0" smtClean="0">
                <a:solidFill>
                  <a:srgbClr val="FF0000"/>
                </a:solidFill>
              </a:rPr>
              <a:t>c2</a:t>
            </a:r>
            <a:r>
              <a:rPr lang="en-US" dirty="0" smtClean="0"/>
              <a:t>,</a:t>
            </a:r>
            <a:r>
              <a:rPr lang="en-US" dirty="0"/>
              <a:t>t) -&gt; exists_at(</a:t>
            </a:r>
            <a:r>
              <a:rPr lang="en-US" b="1" dirty="0" smtClean="0">
                <a:solidFill>
                  <a:srgbClr val="FF0000"/>
                </a:solidFill>
              </a:rPr>
              <a:t>c1</a:t>
            </a:r>
            <a:r>
              <a:rPr lang="en-US" dirty="0" smtClean="0"/>
              <a:t>,</a:t>
            </a:r>
            <a:r>
              <a:rPr lang="en-US" dirty="0"/>
              <a:t>t) &amp; part_of(c1,c2,t)</a:t>
            </a:r>
          </a:p>
          <a:p>
            <a:pPr marL="0" indent="0">
              <a:buNone/>
            </a:pPr>
            <a:endParaRPr lang="en-US" dirty="0"/>
          </a:p>
          <a:p>
            <a:pPr marL="0" indent="0">
              <a:buNone/>
            </a:pPr>
            <a:endParaRPr lang="en-US" dirty="0" smtClean="0"/>
          </a:p>
          <a:p>
            <a:pPr marL="457200" lvl="1" indent="0">
              <a:buNone/>
            </a:pPr>
            <a:endParaRPr lang="en-US" dirty="0"/>
          </a:p>
        </p:txBody>
      </p:sp>
      <p:grpSp>
        <p:nvGrpSpPr>
          <p:cNvPr id="9" name="Group 8"/>
          <p:cNvGrpSpPr/>
          <p:nvPr/>
        </p:nvGrpSpPr>
        <p:grpSpPr>
          <a:xfrm>
            <a:off x="2961403" y="6385286"/>
            <a:ext cx="1525364" cy="157484"/>
            <a:chOff x="2888532" y="6043108"/>
            <a:chExt cx="1652580" cy="825303"/>
          </a:xfrm>
        </p:grpSpPr>
        <p:sp>
          <p:nvSpPr>
            <p:cNvPr id="7" name="Bent Arrow 6"/>
            <p:cNvSpPr/>
            <p:nvPr/>
          </p:nvSpPr>
          <p:spPr>
            <a:xfrm rot="16200000">
              <a:off x="2888532" y="6043108"/>
              <a:ext cx="822960" cy="822960"/>
            </a:xfrm>
            <a:prstGeom prst="ben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Bent Arrow 7"/>
            <p:cNvSpPr/>
            <p:nvPr/>
          </p:nvSpPr>
          <p:spPr>
            <a:xfrm rot="5400000" flipH="1">
              <a:off x="3718152" y="6045451"/>
              <a:ext cx="822960" cy="822960"/>
            </a:xfrm>
            <a:prstGeom prst="ben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295666003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65882"/>
            <a:ext cx="7313613" cy="868362"/>
          </a:xfrm>
        </p:spPr>
        <p:txBody>
          <a:bodyPr/>
          <a:lstStyle/>
          <a:p>
            <a:r>
              <a:rPr lang="en-US" dirty="0" smtClean="0"/>
              <a:t>Known issues in BFO 2</a:t>
            </a:r>
            <a:endParaRPr lang="en-US" dirty="0"/>
          </a:p>
        </p:txBody>
      </p:sp>
      <p:sp>
        <p:nvSpPr>
          <p:cNvPr id="3" name="Content Placeholder 2"/>
          <p:cNvSpPr>
            <a:spLocks noGrp="1"/>
          </p:cNvSpPr>
          <p:nvPr>
            <p:ph idx="1"/>
          </p:nvPr>
        </p:nvSpPr>
        <p:spPr>
          <a:xfrm>
            <a:off x="914400" y="1343583"/>
            <a:ext cx="7424218" cy="5486400"/>
          </a:xfrm>
        </p:spPr>
        <p:txBody>
          <a:bodyPr>
            <a:noAutofit/>
          </a:bodyPr>
          <a:lstStyle/>
          <a:p>
            <a:pPr>
              <a:lnSpc>
                <a:spcPts val="1800"/>
              </a:lnSpc>
              <a:spcBef>
                <a:spcPts val="1000"/>
              </a:spcBef>
            </a:pPr>
            <a:r>
              <a:rPr lang="en-US" sz="2200" dirty="0" smtClean="0"/>
              <a:t>No proper way to represent non-rigid universals (professor, fetus) yet</a:t>
            </a:r>
          </a:p>
          <a:p>
            <a:pPr>
              <a:lnSpc>
                <a:spcPts val="1800"/>
              </a:lnSpc>
              <a:spcBef>
                <a:spcPts val="1000"/>
              </a:spcBef>
            </a:pPr>
            <a:r>
              <a:rPr lang="en-US" sz="2200" dirty="0" smtClean="0"/>
              <a:t>process profile not well liked by part working group</a:t>
            </a:r>
          </a:p>
          <a:p>
            <a:pPr>
              <a:lnSpc>
                <a:spcPts val="1800"/>
              </a:lnSpc>
              <a:spcBef>
                <a:spcPts val="1000"/>
              </a:spcBef>
            </a:pPr>
            <a:r>
              <a:rPr lang="en-US" sz="2200" dirty="0" smtClean="0"/>
              <a:t>Acceptability of time-indexing? How to extend it.</a:t>
            </a:r>
          </a:p>
          <a:p>
            <a:pPr>
              <a:lnSpc>
                <a:spcPts val="1800"/>
              </a:lnSpc>
              <a:spcBef>
                <a:spcPts val="1000"/>
              </a:spcBef>
            </a:pPr>
            <a:r>
              <a:rPr lang="en-US" sz="2200" dirty="0" smtClean="0"/>
              <a:t>Material basis only for dispositions (what about qualities, and what about qualitative basis?)</a:t>
            </a:r>
          </a:p>
          <a:p>
            <a:pPr>
              <a:lnSpc>
                <a:spcPts val="1800"/>
              </a:lnSpc>
              <a:spcBef>
                <a:spcPts val="1000"/>
              </a:spcBef>
            </a:pPr>
            <a:r>
              <a:rPr lang="en-US" sz="2200" dirty="0" smtClean="0"/>
              <a:t>Alan doesn’t like specific dependence of processes on material entities</a:t>
            </a:r>
          </a:p>
          <a:p>
            <a:pPr>
              <a:lnSpc>
                <a:spcPts val="1800"/>
              </a:lnSpc>
              <a:spcBef>
                <a:spcPts val="1000"/>
              </a:spcBef>
            </a:pPr>
            <a:r>
              <a:rPr lang="en-US" sz="2200" dirty="0" smtClean="0"/>
              <a:t>Additional requested relations – begins/ceases to exist during (continuant -&gt; process)</a:t>
            </a:r>
          </a:p>
          <a:p>
            <a:pPr>
              <a:lnSpc>
                <a:spcPts val="1800"/>
              </a:lnSpc>
              <a:spcBef>
                <a:spcPts val="1000"/>
              </a:spcBef>
            </a:pPr>
            <a:r>
              <a:rPr lang="en-US" sz="2200" dirty="0" smtClean="0"/>
              <a:t>BFO 2, OBO Format, and </a:t>
            </a:r>
            <a:r>
              <a:rPr lang="en-US" sz="2200" dirty="0" err="1" smtClean="0"/>
              <a:t>bfo-ruttenberg.owl</a:t>
            </a:r>
            <a:r>
              <a:rPr lang="en-US" sz="2200" dirty="0" smtClean="0"/>
              <a:t> (vintage 2010-05)</a:t>
            </a:r>
          </a:p>
          <a:p>
            <a:pPr>
              <a:lnSpc>
                <a:spcPts val="1800"/>
              </a:lnSpc>
              <a:spcBef>
                <a:spcPts val="1000"/>
              </a:spcBef>
            </a:pPr>
            <a:r>
              <a:rPr lang="en-US" sz="2200" dirty="0" smtClean="0"/>
              <a:t>Are some definitions too formal? (see def. of process, process profile) </a:t>
            </a:r>
          </a:p>
          <a:p>
            <a:pPr>
              <a:lnSpc>
                <a:spcPts val="1800"/>
              </a:lnSpc>
              <a:spcBef>
                <a:spcPts val="1000"/>
              </a:spcBef>
            </a:pPr>
            <a:r>
              <a:rPr lang="en-US" sz="2200" dirty="0" smtClean="0"/>
              <a:t>Change in definition of process boundary (now only temporal)</a:t>
            </a:r>
          </a:p>
          <a:p>
            <a:pPr>
              <a:lnSpc>
                <a:spcPts val="1800"/>
              </a:lnSpc>
            </a:pPr>
            <a:endParaRPr lang="en-US" sz="2200" dirty="0"/>
          </a:p>
        </p:txBody>
      </p:sp>
    </p:spTree>
    <p:extLst>
      <p:ext uri="{BB962C8B-B14F-4D97-AF65-F5344CB8AC3E}">
        <p14:creationId xmlns:p14="http://schemas.microsoft.com/office/powerpoint/2010/main" val="429426773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6915</TotalTime>
  <Words>6649</Words>
  <Application>Microsoft Macintosh PowerPoint</Application>
  <PresentationFormat>On-screen Show (4:3)</PresentationFormat>
  <Paragraphs>700</Paragraphs>
  <Slides>102</Slides>
  <Notes>20</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Inkwell</vt:lpstr>
      <vt:lpstr>Formalization and implementation of BFO 2 with a focus on the OWL implementation</vt:lpstr>
      <vt:lpstr>Goals of this session</vt:lpstr>
      <vt:lpstr>How is BFO made</vt:lpstr>
      <vt:lpstr>Role of BFO 2 development artifacts</vt:lpstr>
      <vt:lpstr>Example of informal FOL – realizes relation</vt:lpstr>
      <vt:lpstr>Example of FOL – realizes relation</vt:lpstr>
      <vt:lpstr>Example of OWL – realizes relation</vt:lpstr>
      <vt:lpstr>An introduction to  Web Ontology Language  aka  OWL</vt:lpstr>
      <vt:lpstr>Goals of this section</vt:lpstr>
      <vt:lpstr>The semantic web in a nutshell</vt:lpstr>
      <vt:lpstr>Some elements of a future web hoped for by semantic web researchers</vt:lpstr>
      <vt:lpstr>Allen Brain Atlas &amp; copy/paste</vt:lpstr>
      <vt:lpstr>Copy/Paste on the Semantic Web for Science</vt:lpstr>
      <vt:lpstr>PowerPoint Presentation</vt:lpstr>
      <vt:lpstr>We are always asking questions</vt:lpstr>
      <vt:lpstr>What is OWL?</vt:lpstr>
      <vt:lpstr>PowerPoint Presentation</vt:lpstr>
      <vt:lpstr>How OWL helps us move in that direction</vt:lpstr>
      <vt:lpstr>What is OWL not?</vt:lpstr>
      <vt:lpstr>Building blocks of OWL</vt:lpstr>
      <vt:lpstr>Building block: Individual</vt:lpstr>
      <vt:lpstr>Building block: Class</vt:lpstr>
      <vt:lpstr>Building block: Datatype and Values</vt:lpstr>
      <vt:lpstr>Building block: Property</vt:lpstr>
      <vt:lpstr>Building blocks:  statements about properties</vt:lpstr>
      <vt:lpstr>Building block: Quantified Statements</vt:lpstr>
      <vt:lpstr>Different ways of writing OWL</vt:lpstr>
      <vt:lpstr>Jargon: triples</vt:lpstr>
      <vt:lpstr>Reasoning and OWL</vt:lpstr>
      <vt:lpstr>What is reasoning?</vt:lpstr>
      <vt:lpstr>Reasoning: a subsumption</vt:lpstr>
      <vt:lpstr>Reasoning: an unsatisfiable class</vt:lpstr>
      <vt:lpstr>Reasoning: an inconsistency</vt:lpstr>
      <vt:lpstr>Reasoning: determing type</vt:lpstr>
      <vt:lpstr>Reasoning: an inferred relation</vt:lpstr>
      <vt:lpstr>Reasoning: answering queries</vt:lpstr>
      <vt:lpstr>Reasoning: answering a query</vt:lpstr>
      <vt:lpstr>How does a reasoner work?</vt:lpstr>
      <vt:lpstr>One visualization of a model</vt:lpstr>
      <vt:lpstr>The open world assumption</vt:lpstr>
      <vt:lpstr>Things can have more than one name</vt:lpstr>
      <vt:lpstr>Beware</vt:lpstr>
      <vt:lpstr>A typical open world surprise</vt:lpstr>
      <vt:lpstr>Another typical open world surprise</vt:lpstr>
      <vt:lpstr>A typical (lack of) unique name assumption surprise</vt:lpstr>
      <vt:lpstr>OWL 2 added a number of capabilities to OWL</vt:lpstr>
      <vt:lpstr>Annotations</vt:lpstr>
      <vt:lpstr>No more separated vocabulary</vt:lpstr>
      <vt:lpstr>Property types</vt:lpstr>
      <vt:lpstr>Qualified Cardinality Restrictions</vt:lpstr>
      <vt:lpstr>Property chains</vt:lpstr>
      <vt:lpstr>More expressive datatypes</vt:lpstr>
      <vt:lpstr>Property chains</vt:lpstr>
      <vt:lpstr>More expressive datatypes</vt:lpstr>
      <vt:lpstr>Profiles</vt:lpstr>
      <vt:lpstr>Profiles</vt:lpstr>
      <vt:lpstr>Some things OWL can’t compute</vt:lpstr>
      <vt:lpstr>Cycles</vt:lpstr>
      <vt:lpstr>Cycles</vt:lpstr>
      <vt:lpstr>Temporal Expression</vt:lpstr>
      <vt:lpstr>Temporal Reasoning</vt:lpstr>
      <vt:lpstr>PowerPoint Presentation</vt:lpstr>
      <vt:lpstr>From English to OWL: Words mix up functions and objects</vt:lpstr>
      <vt:lpstr>Connect words to their corresponding entities in the world</vt:lpstr>
      <vt:lpstr>Peptides from CHEBI Chemical Entities of Biological Interest</vt:lpstr>
      <vt:lpstr>Hormone Activity from  GO Molecular Function</vt:lpstr>
      <vt:lpstr>PowerPoint Presentation</vt:lpstr>
      <vt:lpstr>From English to OWL</vt:lpstr>
      <vt:lpstr>Restrictions - Classes Described by Phrases</vt:lpstr>
      <vt:lpstr>PowerPoint Presentation</vt:lpstr>
      <vt:lpstr>PowerPoint Presentation</vt:lpstr>
      <vt:lpstr>PowerPoint Presentation</vt:lpstr>
      <vt:lpstr>PowerPoint Presentation</vt:lpstr>
      <vt:lpstr>Looking forward</vt:lpstr>
      <vt:lpstr>Tools of the trade:  Graphical Editors</vt:lpstr>
      <vt:lpstr>Tools of the trade: Programmer APIs</vt:lpstr>
      <vt:lpstr>Tools of the trade:  Databases for OWL/RDF content </vt:lpstr>
      <vt:lpstr>Tools of the trade: Query Languages</vt:lpstr>
      <vt:lpstr>Tools of the trade: Flavors of reasoning</vt:lpstr>
      <vt:lpstr>Introduction to BFO 2 OWL Implementation</vt:lpstr>
      <vt:lpstr>Quick start</vt:lpstr>
      <vt:lpstr>Goals of this section</vt:lpstr>
      <vt:lpstr>Status of BFO 2 2012-07-20 “Graz” Release</vt:lpstr>
      <vt:lpstr>OWL 2</vt:lpstr>
      <vt:lpstr>Selected design principles</vt:lpstr>
      <vt:lpstr>BFO 1.1 Classes</vt:lpstr>
      <vt:lpstr>BFO 2 Classes</vt:lpstr>
      <vt:lpstr>Relations in BFO 2</vt:lpstr>
      <vt:lpstr>No closure axioms in BFO 2</vt:lpstr>
      <vt:lpstr>Siblings disjoint except between material entity children</vt:lpstr>
      <vt:lpstr>Importing BFO into your Ontology</vt:lpstr>
      <vt:lpstr>PowerPoint Presentation</vt:lpstr>
      <vt:lpstr>PowerPoint Presentation</vt:lpstr>
      <vt:lpstr>PowerPoint Presentation</vt:lpstr>
      <vt:lpstr>Migrating classes from BFO 1.1 to BFO 2</vt:lpstr>
      <vt:lpstr>Migrating relations to BFO 2</vt:lpstr>
      <vt:lpstr>Why time indexing is important (even in BFO OWL)</vt:lpstr>
      <vt:lpstr>Understanding the time-indexing approach</vt:lpstr>
      <vt:lpstr>Known issues in BFO 2</vt:lpstr>
      <vt:lpstr>Known issues in BFO 2</vt:lpstr>
      <vt:lpstr>Resources</vt:lpstr>
      <vt:lpstr>Acknowledgements</vt:lpstr>
    </vt:vector>
  </TitlesOfParts>
  <Company>MPI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BFO 2 OWL Implementation</dc:title>
  <dc:creator>Alan Ruttenberg</dc:creator>
  <cp:lastModifiedBy>Alan Ruttenberg</cp:lastModifiedBy>
  <cp:revision>67</cp:revision>
  <dcterms:created xsi:type="dcterms:W3CDTF">2012-07-24T21:16:52Z</dcterms:created>
  <dcterms:modified xsi:type="dcterms:W3CDTF">2012-08-19T04:38:01Z</dcterms:modified>
</cp:coreProperties>
</file>